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7" r:id="rId2"/>
    <p:sldId id="260" r:id="rId3"/>
    <p:sldId id="269" r:id="rId4"/>
    <p:sldId id="264" r:id="rId5"/>
    <p:sldId id="265" r:id="rId6"/>
    <p:sldId id="272" r:id="rId7"/>
    <p:sldId id="270" r:id="rId8"/>
    <p:sldId id="271" r:id="rId9"/>
    <p:sldId id="266" r:id="rId10"/>
    <p:sldId id="274" r:id="rId11"/>
    <p:sldId id="262" r:id="rId12"/>
    <p:sldId id="278" r:id="rId13"/>
    <p:sldId id="276" r:id="rId14"/>
    <p:sldId id="280" r:id="rId15"/>
    <p:sldId id="263" r:id="rId16"/>
    <p:sldId id="275" r:id="rId17"/>
    <p:sldId id="258" r:id="rId18"/>
    <p:sldId id="259" r:id="rId19"/>
    <p:sldId id="26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1" autoAdjust="0"/>
    <p:restoredTop sz="60000" autoAdjust="0"/>
  </p:normalViewPr>
  <p:slideViewPr>
    <p:cSldViewPr>
      <p:cViewPr>
        <p:scale>
          <a:sx n="94" d="100"/>
          <a:sy n="94" d="100"/>
        </p:scale>
        <p:origin x="485" y="-2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solidFill>
                  <a:srgbClr val="FF0000"/>
                </a:solidFill>
              </a:rPr>
              <a:t>UK economic costs </a:t>
            </a:r>
            <a:r>
              <a:rPr lang="en-US" baseline="0" dirty="0" smtClean="0"/>
              <a:t>in </a:t>
            </a:r>
            <a:r>
              <a:rPr lang="en-US" dirty="0" err="1" smtClean="0"/>
              <a:t>GBPm</a:t>
            </a:r>
            <a:r>
              <a:rPr lang="en-US" dirty="0" smtClean="0"/>
              <a:t> </a:t>
            </a:r>
            <a:r>
              <a:rPr lang="en-US" sz="1400" b="0" i="0" u="none" strike="noStrike" baseline="0" dirty="0" smtClean="0">
                <a:effectLst/>
              </a:rPr>
              <a:t>(1-in-30 event) </a:t>
            </a: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20"/>
      <c:rotY val="15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Sheet1!$B$34</c:f>
              <c:strCache>
                <c:ptCount val="1"/>
                <c:pt idx="0">
                  <c:v>No forecast</c:v>
                </c:pt>
              </c:strCache>
            </c:strRef>
          </c:tx>
          <c:spPr>
            <a:solidFill>
              <a:schemeClr val="accent1"/>
            </a:solidFill>
            <a:ln>
              <a:noFill/>
            </a:ln>
            <a:effectLst/>
            <a:sp3d/>
          </c:spPr>
          <c:invertIfNegative val="0"/>
          <c:cat>
            <c:strRef>
              <c:f>Sheet1!$C$23:$E$23</c:f>
              <c:strCache>
                <c:ptCount val="3"/>
                <c:pt idx="0">
                  <c:v>Immediate recovery</c:v>
                </c:pt>
                <c:pt idx="1">
                  <c:v>No recovery</c:v>
                </c:pt>
                <c:pt idx="2">
                  <c:v>Linear recovery</c:v>
                </c:pt>
              </c:strCache>
            </c:strRef>
          </c:cat>
          <c:val>
            <c:numRef>
              <c:f>Sheet1!$C$34:$E$34</c:f>
              <c:numCache>
                <c:formatCode>General</c:formatCode>
                <c:ptCount val="3"/>
                <c:pt idx="0">
                  <c:v>93.738</c:v>
                </c:pt>
                <c:pt idx="1">
                  <c:v>1131.605</c:v>
                </c:pt>
                <c:pt idx="2">
                  <c:v>1131.605</c:v>
                </c:pt>
              </c:numCache>
            </c:numRef>
          </c:val>
        </c:ser>
        <c:ser>
          <c:idx val="1"/>
          <c:order val="1"/>
          <c:tx>
            <c:strRef>
              <c:f>Sheet1!$B$35</c:f>
              <c:strCache>
                <c:ptCount val="1"/>
                <c:pt idx="0">
                  <c:v>Current forecast</c:v>
                </c:pt>
              </c:strCache>
            </c:strRef>
          </c:tx>
          <c:spPr>
            <a:solidFill>
              <a:schemeClr val="accent2"/>
            </a:solidFill>
            <a:ln>
              <a:noFill/>
            </a:ln>
            <a:effectLst/>
            <a:sp3d/>
          </c:spPr>
          <c:invertIfNegative val="0"/>
          <c:cat>
            <c:strRef>
              <c:f>Sheet1!$C$23:$E$23</c:f>
              <c:strCache>
                <c:ptCount val="3"/>
                <c:pt idx="0">
                  <c:v>Immediate recovery</c:v>
                </c:pt>
                <c:pt idx="1">
                  <c:v>No recovery</c:v>
                </c:pt>
                <c:pt idx="2">
                  <c:v>Linear recovery</c:v>
                </c:pt>
              </c:strCache>
            </c:strRef>
          </c:cat>
          <c:val>
            <c:numRef>
              <c:f>Sheet1!$C$35:$E$35</c:f>
              <c:numCache>
                <c:formatCode>General</c:formatCode>
                <c:ptCount val="3"/>
                <c:pt idx="0">
                  <c:v>46.869</c:v>
                </c:pt>
                <c:pt idx="1">
                  <c:v>565.79399999999998</c:v>
                </c:pt>
                <c:pt idx="2">
                  <c:v>281.17150000000004</c:v>
                </c:pt>
              </c:numCache>
            </c:numRef>
          </c:val>
        </c:ser>
        <c:ser>
          <c:idx val="2"/>
          <c:order val="2"/>
          <c:tx>
            <c:strRef>
              <c:f>Sheet1!$B$36</c:f>
              <c:strCache>
                <c:ptCount val="1"/>
                <c:pt idx="0">
                  <c:v>Improved forecast</c:v>
                </c:pt>
              </c:strCache>
            </c:strRef>
          </c:tx>
          <c:spPr>
            <a:solidFill>
              <a:schemeClr val="accent3"/>
            </a:solidFill>
            <a:ln>
              <a:noFill/>
            </a:ln>
            <a:effectLst/>
            <a:sp3d/>
          </c:spPr>
          <c:invertIfNegative val="0"/>
          <c:cat>
            <c:strRef>
              <c:f>Sheet1!$C$23:$E$23</c:f>
              <c:strCache>
                <c:ptCount val="3"/>
                <c:pt idx="0">
                  <c:v>Immediate recovery</c:v>
                </c:pt>
                <c:pt idx="1">
                  <c:v>No recovery</c:v>
                </c:pt>
                <c:pt idx="2">
                  <c:v>Linear recovery</c:v>
                </c:pt>
              </c:strCache>
            </c:strRef>
          </c:cat>
          <c:val>
            <c:numRef>
              <c:f>Sheet1!$C$36:$E$36</c:f>
              <c:numCache>
                <c:formatCode>General</c:formatCode>
                <c:ptCount val="3"/>
                <c:pt idx="0">
                  <c:v>46.869</c:v>
                </c:pt>
                <c:pt idx="1">
                  <c:v>281.17150000000004</c:v>
                </c:pt>
                <c:pt idx="2">
                  <c:v>100.5295</c:v>
                </c:pt>
              </c:numCache>
            </c:numRef>
          </c:val>
        </c:ser>
        <c:dLbls>
          <c:showLegendKey val="0"/>
          <c:showVal val="0"/>
          <c:showCatName val="0"/>
          <c:showSerName val="0"/>
          <c:showPercent val="0"/>
          <c:showBubbleSize val="0"/>
        </c:dLbls>
        <c:gapWidth val="150"/>
        <c:shape val="box"/>
        <c:axId val="524296480"/>
        <c:axId val="524293760"/>
        <c:axId val="0"/>
      </c:bar3DChart>
      <c:catAx>
        <c:axId val="52429648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4293760"/>
        <c:crosses val="autoZero"/>
        <c:auto val="1"/>
        <c:lblAlgn val="ctr"/>
        <c:lblOffset val="100"/>
        <c:noMultiLvlLbl val="0"/>
      </c:catAx>
      <c:valAx>
        <c:axId val="5242937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42964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solidFill>
                  <a:srgbClr val="FF0000"/>
                </a:solidFill>
              </a:rPr>
              <a:t>UK economic costs </a:t>
            </a:r>
            <a:r>
              <a:rPr lang="en-US" baseline="0" dirty="0" smtClean="0"/>
              <a:t>in </a:t>
            </a:r>
            <a:r>
              <a:rPr lang="en-US" dirty="0" err="1" smtClean="0"/>
              <a:t>GBPm</a:t>
            </a:r>
            <a:r>
              <a:rPr lang="en-US" dirty="0" smtClean="0"/>
              <a:t> </a:t>
            </a:r>
            <a:r>
              <a:rPr lang="en-US" sz="1400" b="0" i="0" u="none" strike="noStrike" baseline="0" dirty="0" smtClean="0">
                <a:effectLst/>
              </a:rPr>
              <a:t>(1-in-30 event) </a:t>
            </a: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20"/>
      <c:rotY val="15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Sheet1!$B$34</c:f>
              <c:strCache>
                <c:ptCount val="1"/>
                <c:pt idx="0">
                  <c:v>No forecast</c:v>
                </c:pt>
              </c:strCache>
            </c:strRef>
          </c:tx>
          <c:spPr>
            <a:solidFill>
              <a:schemeClr val="accent1"/>
            </a:solidFill>
            <a:ln>
              <a:noFill/>
            </a:ln>
            <a:effectLst/>
            <a:sp3d/>
          </c:spPr>
          <c:invertIfNegative val="0"/>
          <c:cat>
            <c:strRef>
              <c:f>Sheet1!$C$23:$E$23</c:f>
              <c:strCache>
                <c:ptCount val="3"/>
                <c:pt idx="0">
                  <c:v>Immediate recovery</c:v>
                </c:pt>
                <c:pt idx="1">
                  <c:v>No recovery</c:v>
                </c:pt>
                <c:pt idx="2">
                  <c:v>Linear recovery</c:v>
                </c:pt>
              </c:strCache>
            </c:strRef>
          </c:cat>
          <c:val>
            <c:numRef>
              <c:f>Sheet1!$C$34:$E$34</c:f>
              <c:numCache>
                <c:formatCode>General</c:formatCode>
                <c:ptCount val="3"/>
                <c:pt idx="0">
                  <c:v>93.738</c:v>
                </c:pt>
                <c:pt idx="1">
                  <c:v>1131.605</c:v>
                </c:pt>
                <c:pt idx="2">
                  <c:v>1131.605</c:v>
                </c:pt>
              </c:numCache>
            </c:numRef>
          </c:val>
        </c:ser>
        <c:ser>
          <c:idx val="1"/>
          <c:order val="1"/>
          <c:tx>
            <c:strRef>
              <c:f>Sheet1!$B$35</c:f>
              <c:strCache>
                <c:ptCount val="1"/>
                <c:pt idx="0">
                  <c:v>Current forecast</c:v>
                </c:pt>
              </c:strCache>
            </c:strRef>
          </c:tx>
          <c:spPr>
            <a:solidFill>
              <a:schemeClr val="accent2"/>
            </a:solidFill>
            <a:ln>
              <a:noFill/>
            </a:ln>
            <a:effectLst/>
            <a:sp3d/>
          </c:spPr>
          <c:invertIfNegative val="0"/>
          <c:cat>
            <c:strRef>
              <c:f>Sheet1!$C$23:$E$23</c:f>
              <c:strCache>
                <c:ptCount val="3"/>
                <c:pt idx="0">
                  <c:v>Immediate recovery</c:v>
                </c:pt>
                <c:pt idx="1">
                  <c:v>No recovery</c:v>
                </c:pt>
                <c:pt idx="2">
                  <c:v>Linear recovery</c:v>
                </c:pt>
              </c:strCache>
            </c:strRef>
          </c:cat>
          <c:val>
            <c:numRef>
              <c:f>Sheet1!$C$35:$E$35</c:f>
              <c:numCache>
                <c:formatCode>General</c:formatCode>
                <c:ptCount val="3"/>
                <c:pt idx="0">
                  <c:v>46.869</c:v>
                </c:pt>
                <c:pt idx="1">
                  <c:v>565.79399999999998</c:v>
                </c:pt>
                <c:pt idx="2">
                  <c:v>281.17150000000004</c:v>
                </c:pt>
              </c:numCache>
            </c:numRef>
          </c:val>
        </c:ser>
        <c:ser>
          <c:idx val="2"/>
          <c:order val="2"/>
          <c:tx>
            <c:strRef>
              <c:f>Sheet1!$B$36</c:f>
              <c:strCache>
                <c:ptCount val="1"/>
                <c:pt idx="0">
                  <c:v>Improved forecast</c:v>
                </c:pt>
              </c:strCache>
            </c:strRef>
          </c:tx>
          <c:spPr>
            <a:solidFill>
              <a:schemeClr val="accent3"/>
            </a:solidFill>
            <a:ln>
              <a:noFill/>
            </a:ln>
            <a:effectLst/>
            <a:sp3d/>
          </c:spPr>
          <c:invertIfNegative val="0"/>
          <c:cat>
            <c:strRef>
              <c:f>Sheet1!$C$23:$E$23</c:f>
              <c:strCache>
                <c:ptCount val="3"/>
                <c:pt idx="0">
                  <c:v>Immediate recovery</c:v>
                </c:pt>
                <c:pt idx="1">
                  <c:v>No recovery</c:v>
                </c:pt>
                <c:pt idx="2">
                  <c:v>Linear recovery</c:v>
                </c:pt>
              </c:strCache>
            </c:strRef>
          </c:cat>
          <c:val>
            <c:numRef>
              <c:f>Sheet1!$C$36:$E$36</c:f>
              <c:numCache>
                <c:formatCode>General</c:formatCode>
                <c:ptCount val="3"/>
                <c:pt idx="0">
                  <c:v>46.869</c:v>
                </c:pt>
                <c:pt idx="1">
                  <c:v>281.17150000000004</c:v>
                </c:pt>
                <c:pt idx="2">
                  <c:v>100.5295</c:v>
                </c:pt>
              </c:numCache>
            </c:numRef>
          </c:val>
        </c:ser>
        <c:dLbls>
          <c:showLegendKey val="0"/>
          <c:showVal val="0"/>
          <c:showCatName val="0"/>
          <c:showSerName val="0"/>
          <c:showPercent val="0"/>
          <c:showBubbleSize val="0"/>
        </c:dLbls>
        <c:gapWidth val="150"/>
        <c:shape val="box"/>
        <c:axId val="524302464"/>
        <c:axId val="524306816"/>
        <c:axId val="0"/>
      </c:bar3DChart>
      <c:catAx>
        <c:axId val="52430246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4306816"/>
        <c:crosses val="autoZero"/>
        <c:auto val="1"/>
        <c:lblAlgn val="ctr"/>
        <c:lblOffset val="100"/>
        <c:noMultiLvlLbl val="0"/>
      </c:catAx>
      <c:valAx>
        <c:axId val="524306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430246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u="none" strike="noStrike" baseline="0" dirty="0" smtClean="0">
                <a:solidFill>
                  <a:srgbClr val="FF0000"/>
                </a:solidFill>
                <a:effectLst/>
              </a:rPr>
              <a:t>Total costs</a:t>
            </a:r>
            <a:r>
              <a:rPr lang="en-US" dirty="0" smtClean="0"/>
              <a:t> in </a:t>
            </a:r>
            <a:r>
              <a:rPr lang="en-US" dirty="0" err="1" smtClean="0"/>
              <a:t>EURbn</a:t>
            </a:r>
            <a:r>
              <a:rPr lang="en-US" dirty="0" smtClean="0"/>
              <a:t> </a:t>
            </a:r>
          </a:p>
          <a:p>
            <a:pPr>
              <a:defRPr/>
            </a:pPr>
            <a:r>
              <a:rPr lang="en-US" baseline="0" dirty="0" smtClean="0"/>
              <a:t>(1-in-30 event, </a:t>
            </a:r>
            <a:r>
              <a:rPr lang="en-US" baseline="0" dirty="0"/>
              <a:t>immediate </a:t>
            </a:r>
            <a:r>
              <a:rPr lang="en-US" baseline="0" dirty="0" smtClean="0"/>
              <a:t>recovery)</a:t>
            </a:r>
            <a:endParaRPr lang="en-US" dirty="0"/>
          </a:p>
        </c:rich>
      </c:tx>
      <c:layout>
        <c:manualLayout>
          <c:xMode val="edge"/>
          <c:yMode val="edge"/>
          <c:x val="0.31805432566316161"/>
          <c:y val="3.065068531898957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2167929053634566E-2"/>
          <c:y val="0.20181835256420411"/>
          <c:w val="0.8387213512224132"/>
          <c:h val="0.57986845767586681"/>
        </c:manualLayout>
      </c:layout>
      <c:bar3DChart>
        <c:barDir val="col"/>
        <c:grouping val="standard"/>
        <c:varyColors val="0"/>
        <c:ser>
          <c:idx val="0"/>
          <c:order val="0"/>
          <c:tx>
            <c:strRef>
              <c:f>Sheet1!$C$17</c:f>
              <c:strCache>
                <c:ptCount val="1"/>
                <c:pt idx="0">
                  <c:v>UK</c:v>
                </c:pt>
              </c:strCache>
            </c:strRef>
          </c:tx>
          <c:spPr>
            <a:solidFill>
              <a:schemeClr val="accent1"/>
            </a:solidFill>
            <a:ln>
              <a:noFill/>
            </a:ln>
            <a:effectLst/>
            <a:sp3d/>
          </c:spPr>
          <c:invertIfNegative val="0"/>
          <c:cat>
            <c:multiLvlStrRef>
              <c:f>Sheet1!$A$18:$B$21</c:f>
              <c:multiLvlStrCache>
                <c:ptCount val="4"/>
                <c:lvl>
                  <c:pt idx="0">
                    <c:v>Lower bound</c:v>
                  </c:pt>
                  <c:pt idx="1">
                    <c:v>Upper bound</c:v>
                  </c:pt>
                  <c:pt idx="2">
                    <c:v>Lower bound</c:v>
                  </c:pt>
                  <c:pt idx="3">
                    <c:v>Upper bound</c:v>
                  </c:pt>
                </c:lvl>
                <c:lvl>
                  <c:pt idx="0">
                    <c:v>Current forecast</c:v>
                  </c:pt>
                  <c:pt idx="2">
                    <c:v>Improved forecast</c:v>
                  </c:pt>
                </c:lvl>
              </c:multiLvlStrCache>
            </c:multiLvlStrRef>
          </c:cat>
          <c:val>
            <c:numRef>
              <c:f>Sheet1!$C$18:$C$21</c:f>
              <c:numCache>
                <c:formatCode>General</c:formatCode>
                <c:ptCount val="4"/>
                <c:pt idx="0">
                  <c:v>0.06</c:v>
                </c:pt>
                <c:pt idx="1">
                  <c:v>0.7</c:v>
                </c:pt>
                <c:pt idx="2">
                  <c:v>0.06</c:v>
                </c:pt>
                <c:pt idx="3">
                  <c:v>0.3</c:v>
                </c:pt>
              </c:numCache>
            </c:numRef>
          </c:val>
        </c:ser>
        <c:ser>
          <c:idx val="1"/>
          <c:order val="1"/>
          <c:tx>
            <c:strRef>
              <c:f>Sheet1!$D$17</c:f>
              <c:strCache>
                <c:ptCount val="1"/>
                <c:pt idx="0">
                  <c:v>Europe</c:v>
                </c:pt>
              </c:strCache>
            </c:strRef>
          </c:tx>
          <c:spPr>
            <a:solidFill>
              <a:schemeClr val="accent2"/>
            </a:solidFill>
            <a:ln>
              <a:noFill/>
            </a:ln>
            <a:effectLst/>
            <a:sp3d/>
          </c:spPr>
          <c:invertIfNegative val="0"/>
          <c:cat>
            <c:multiLvlStrRef>
              <c:f>Sheet1!$A$18:$B$21</c:f>
              <c:multiLvlStrCache>
                <c:ptCount val="4"/>
                <c:lvl>
                  <c:pt idx="0">
                    <c:v>Lower bound</c:v>
                  </c:pt>
                  <c:pt idx="1">
                    <c:v>Upper bound</c:v>
                  </c:pt>
                  <c:pt idx="2">
                    <c:v>Lower bound</c:v>
                  </c:pt>
                  <c:pt idx="3">
                    <c:v>Upper bound</c:v>
                  </c:pt>
                </c:lvl>
                <c:lvl>
                  <c:pt idx="0">
                    <c:v>Current forecast</c:v>
                  </c:pt>
                  <c:pt idx="2">
                    <c:v>Improved forecast</c:v>
                  </c:pt>
                </c:lvl>
              </c:multiLvlStrCache>
            </c:multiLvlStrRef>
          </c:cat>
          <c:val>
            <c:numRef>
              <c:f>Sheet1!$D$18:$D$21</c:f>
              <c:numCache>
                <c:formatCode>General</c:formatCode>
                <c:ptCount val="4"/>
                <c:pt idx="0">
                  <c:v>1.5</c:v>
                </c:pt>
                <c:pt idx="1">
                  <c:v>18.3</c:v>
                </c:pt>
                <c:pt idx="2">
                  <c:v>0.6</c:v>
                </c:pt>
                <c:pt idx="3">
                  <c:v>7.3</c:v>
                </c:pt>
              </c:numCache>
            </c:numRef>
          </c:val>
        </c:ser>
        <c:ser>
          <c:idx val="2"/>
          <c:order val="2"/>
          <c:tx>
            <c:strRef>
              <c:f>Sheet1!$E$17</c:f>
              <c:strCache>
                <c:ptCount val="1"/>
                <c:pt idx="0">
                  <c:v>Global</c:v>
                </c:pt>
              </c:strCache>
            </c:strRef>
          </c:tx>
          <c:spPr>
            <a:solidFill>
              <a:schemeClr val="accent3"/>
            </a:solidFill>
            <a:ln>
              <a:noFill/>
            </a:ln>
            <a:effectLst/>
            <a:sp3d/>
          </c:spPr>
          <c:invertIfNegative val="0"/>
          <c:cat>
            <c:multiLvlStrRef>
              <c:f>Sheet1!$A$18:$B$21</c:f>
              <c:multiLvlStrCache>
                <c:ptCount val="4"/>
                <c:lvl>
                  <c:pt idx="0">
                    <c:v>Lower bound</c:v>
                  </c:pt>
                  <c:pt idx="1">
                    <c:v>Upper bound</c:v>
                  </c:pt>
                  <c:pt idx="2">
                    <c:v>Lower bound</c:v>
                  </c:pt>
                  <c:pt idx="3">
                    <c:v>Upper bound</c:v>
                  </c:pt>
                </c:lvl>
                <c:lvl>
                  <c:pt idx="0">
                    <c:v>Current forecast</c:v>
                  </c:pt>
                  <c:pt idx="2">
                    <c:v>Improved forecast</c:v>
                  </c:pt>
                </c:lvl>
              </c:multiLvlStrCache>
            </c:multiLvlStrRef>
          </c:cat>
          <c:val>
            <c:numRef>
              <c:f>Sheet1!$E$18:$E$21</c:f>
              <c:numCache>
                <c:formatCode>General</c:formatCode>
                <c:ptCount val="4"/>
                <c:pt idx="0">
                  <c:v>51</c:v>
                </c:pt>
                <c:pt idx="1">
                  <c:v>71</c:v>
                </c:pt>
                <c:pt idx="2">
                  <c:v>46</c:v>
                </c:pt>
                <c:pt idx="3">
                  <c:v>65</c:v>
                </c:pt>
              </c:numCache>
            </c:numRef>
          </c:val>
        </c:ser>
        <c:dLbls>
          <c:showLegendKey val="0"/>
          <c:showVal val="0"/>
          <c:showCatName val="0"/>
          <c:showSerName val="0"/>
          <c:showPercent val="0"/>
          <c:showBubbleSize val="0"/>
        </c:dLbls>
        <c:gapWidth val="150"/>
        <c:shape val="box"/>
        <c:axId val="524308992"/>
        <c:axId val="765886160"/>
        <c:axId val="993386608"/>
      </c:bar3DChart>
      <c:catAx>
        <c:axId val="52430899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5886160"/>
        <c:crosses val="autoZero"/>
        <c:auto val="1"/>
        <c:lblAlgn val="ctr"/>
        <c:lblOffset val="100"/>
        <c:noMultiLvlLbl val="0"/>
      </c:catAx>
      <c:valAx>
        <c:axId val="765886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4308992"/>
        <c:crosses val="autoZero"/>
        <c:crossBetween val="between"/>
      </c:valAx>
      <c:serAx>
        <c:axId val="993386608"/>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5886160"/>
        <c:crosses val="autoZero"/>
      </c:ser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solidFill>
                  <a:srgbClr val="FF0000"/>
                </a:solidFill>
              </a:rPr>
              <a:t>Total</a:t>
            </a:r>
            <a:r>
              <a:rPr lang="en-US" b="1" baseline="0" dirty="0">
                <a:solidFill>
                  <a:srgbClr val="FF0000"/>
                </a:solidFill>
              </a:rPr>
              <a:t> </a:t>
            </a:r>
            <a:r>
              <a:rPr lang="en-US" b="1" baseline="0" dirty="0" smtClean="0">
                <a:solidFill>
                  <a:srgbClr val="FF0000"/>
                </a:solidFill>
              </a:rPr>
              <a:t>aviation </a:t>
            </a:r>
            <a:r>
              <a:rPr lang="en-US" baseline="0" dirty="0"/>
              <a:t>costs (1-in-100) in </a:t>
            </a:r>
            <a:r>
              <a:rPr lang="en-US" baseline="0" dirty="0" err="1"/>
              <a:t>GBPbn</a:t>
            </a: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Sheet1!$B$40</c:f>
              <c:strCache>
                <c:ptCount val="1"/>
                <c:pt idx="0">
                  <c:v>No forecast</c:v>
                </c:pt>
              </c:strCache>
            </c:strRef>
          </c:tx>
          <c:spPr>
            <a:solidFill>
              <a:schemeClr val="accent1"/>
            </a:solidFill>
            <a:ln>
              <a:noFill/>
            </a:ln>
            <a:effectLst/>
            <a:sp3d/>
          </c:spPr>
          <c:invertIfNegative val="0"/>
          <c:cat>
            <c:strRef>
              <c:f>Sheet1!$C$39:$E$39</c:f>
              <c:strCache>
                <c:ptCount val="3"/>
                <c:pt idx="0">
                  <c:v>UK</c:v>
                </c:pt>
                <c:pt idx="1">
                  <c:v>Europe</c:v>
                </c:pt>
                <c:pt idx="2">
                  <c:v>Global</c:v>
                </c:pt>
              </c:strCache>
            </c:strRef>
          </c:cat>
          <c:val>
            <c:numRef>
              <c:f>Sheet1!$C$40:$E$40</c:f>
              <c:numCache>
                <c:formatCode>#,##0</c:formatCode>
                <c:ptCount val="3"/>
                <c:pt idx="0">
                  <c:v>5.5768499999999994</c:v>
                </c:pt>
                <c:pt idx="1">
                  <c:v>80.191550000000007</c:v>
                </c:pt>
                <c:pt idx="2">
                  <c:v>210.70054999999999</c:v>
                </c:pt>
              </c:numCache>
            </c:numRef>
          </c:val>
        </c:ser>
        <c:ser>
          <c:idx val="1"/>
          <c:order val="1"/>
          <c:tx>
            <c:strRef>
              <c:f>Sheet1!$B$41</c:f>
              <c:strCache>
                <c:ptCount val="1"/>
                <c:pt idx="0">
                  <c:v>Current forecast</c:v>
                </c:pt>
              </c:strCache>
            </c:strRef>
          </c:tx>
          <c:spPr>
            <a:solidFill>
              <a:schemeClr val="accent2"/>
            </a:solidFill>
            <a:ln>
              <a:noFill/>
            </a:ln>
            <a:effectLst/>
            <a:sp3d/>
          </c:spPr>
          <c:invertIfNegative val="0"/>
          <c:cat>
            <c:strRef>
              <c:f>Sheet1!$C$39:$E$39</c:f>
              <c:strCache>
                <c:ptCount val="3"/>
                <c:pt idx="0">
                  <c:v>UK</c:v>
                </c:pt>
                <c:pt idx="1">
                  <c:v>Europe</c:v>
                </c:pt>
                <c:pt idx="2">
                  <c:v>Global</c:v>
                </c:pt>
              </c:strCache>
            </c:strRef>
          </c:cat>
          <c:val>
            <c:numRef>
              <c:f>Sheet1!$C$41:$E$41</c:f>
              <c:numCache>
                <c:formatCode>#,##0</c:formatCode>
                <c:ptCount val="3"/>
                <c:pt idx="0">
                  <c:v>3.7416999999999998</c:v>
                </c:pt>
                <c:pt idx="1">
                  <c:v>53.798199999999994</c:v>
                </c:pt>
                <c:pt idx="2">
                  <c:v>149.70454999999998</c:v>
                </c:pt>
              </c:numCache>
            </c:numRef>
          </c:val>
        </c:ser>
        <c:ser>
          <c:idx val="2"/>
          <c:order val="2"/>
          <c:tx>
            <c:strRef>
              <c:f>Sheet1!$B$42</c:f>
              <c:strCache>
                <c:ptCount val="1"/>
                <c:pt idx="0">
                  <c:v>Improved forecast</c:v>
                </c:pt>
              </c:strCache>
            </c:strRef>
          </c:tx>
          <c:spPr>
            <a:solidFill>
              <a:schemeClr val="accent3"/>
            </a:solidFill>
            <a:ln>
              <a:noFill/>
            </a:ln>
            <a:effectLst/>
            <a:sp3d/>
          </c:spPr>
          <c:invertIfNegative val="0"/>
          <c:cat>
            <c:strRef>
              <c:f>Sheet1!$C$39:$E$39</c:f>
              <c:strCache>
                <c:ptCount val="3"/>
                <c:pt idx="0">
                  <c:v>UK</c:v>
                </c:pt>
                <c:pt idx="1">
                  <c:v>Europe</c:v>
                </c:pt>
                <c:pt idx="2">
                  <c:v>Global</c:v>
                </c:pt>
              </c:strCache>
            </c:strRef>
          </c:cat>
          <c:val>
            <c:numRef>
              <c:f>Sheet1!$C$42:$E$42</c:f>
              <c:numCache>
                <c:formatCode>#,##0</c:formatCode>
                <c:ptCount val="3"/>
                <c:pt idx="0">
                  <c:v>2.6927999999999996</c:v>
                </c:pt>
                <c:pt idx="1">
                  <c:v>38.716650000000001</c:v>
                </c:pt>
                <c:pt idx="2">
                  <c:v>105.63459999999999</c:v>
                </c:pt>
              </c:numCache>
            </c:numRef>
          </c:val>
        </c:ser>
        <c:dLbls>
          <c:showLegendKey val="0"/>
          <c:showVal val="0"/>
          <c:showCatName val="0"/>
          <c:showSerName val="0"/>
          <c:showPercent val="0"/>
          <c:showBubbleSize val="0"/>
        </c:dLbls>
        <c:gapWidth val="150"/>
        <c:shape val="box"/>
        <c:axId val="765889968"/>
        <c:axId val="765885072"/>
        <c:axId val="0"/>
      </c:bar3DChart>
      <c:catAx>
        <c:axId val="76588996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5885072"/>
        <c:crosses val="autoZero"/>
        <c:auto val="1"/>
        <c:lblAlgn val="ctr"/>
        <c:lblOffset val="100"/>
        <c:noMultiLvlLbl val="0"/>
      </c:catAx>
      <c:valAx>
        <c:axId val="7658850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58899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2FDFF7-1FFA-4007-BFFD-5B4BF9396D75}" type="datetimeFigureOut">
              <a:rPr lang="en-GB" smtClean="0"/>
              <a:pPr/>
              <a:t>06/03/2017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67C123-55EE-4320-A8A8-42C7E90ABFAE}" type="slidenum">
              <a:rPr lang="en-GB" smtClean="0"/>
              <a:pPr/>
              <a:t>‹#›</a:t>
            </a:fld>
            <a:endParaRPr lang="en-GB"/>
          </a:p>
        </p:txBody>
      </p:sp>
    </p:spTree>
    <p:extLst>
      <p:ext uri="{BB962C8B-B14F-4D97-AF65-F5344CB8AC3E}">
        <p14:creationId xmlns:p14="http://schemas.microsoft.com/office/powerpoint/2010/main" val="1723614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The literature review demonstrated that the most appropriate methodology was to mirror the approach of the insurance industry, where loss occurrence is divided into a hazard component (event occurrence) and a loss severity component (damage conditional on the hazard event occurrence).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This means that if the loss-severity component can be quantified for individual scenarios that characterise the event occurrence distribution, then full knowledge of the aggregated cost of all likely space weather can be determined over a specified interval.</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On this basis, it was decided to examine the economic impact of three different scenarios: a 1-in-10 year event (e.g. the 2003 storms), a 1-in-30 year event (e.g. the 1989 storms) and a 1-in-100 year event (e.g. the Carrington events of 1859)</a:t>
            </a:r>
            <a:endParaRPr lang="en-GB"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C67C123-55EE-4320-A8A8-42C7E90ABFAE}" type="slidenum">
              <a:rPr lang="en-GB" smtClean="0"/>
              <a:pPr/>
              <a:t>2</a:t>
            </a:fld>
            <a:endParaRPr lang="en-GB"/>
          </a:p>
        </p:txBody>
      </p:sp>
    </p:spTree>
    <p:extLst>
      <p:ext uri="{BB962C8B-B14F-4D97-AF65-F5344CB8AC3E}">
        <p14:creationId xmlns:p14="http://schemas.microsoft.com/office/powerpoint/2010/main" val="39456020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Shape 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9" name="Shape 7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Talk through what has been done and what is almost there, challenges along the way etc. [pause for questions]</a:t>
            </a:r>
          </a:p>
        </p:txBody>
      </p:sp>
    </p:spTree>
    <p:extLst>
      <p:ext uri="{BB962C8B-B14F-4D97-AF65-F5344CB8AC3E}">
        <p14:creationId xmlns:p14="http://schemas.microsoft.com/office/powerpoint/2010/main" val="3137460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7C123-55EE-4320-A8A8-42C7E90ABFAE}" type="slidenum">
              <a:rPr lang="en-GB" smtClean="0"/>
              <a:pPr/>
              <a:t>16</a:t>
            </a:fld>
            <a:endParaRPr lang="en-GB"/>
          </a:p>
        </p:txBody>
      </p:sp>
    </p:spTree>
    <p:extLst>
      <p:ext uri="{BB962C8B-B14F-4D97-AF65-F5344CB8AC3E}">
        <p14:creationId xmlns:p14="http://schemas.microsoft.com/office/powerpoint/2010/main" val="1640484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Space weather forecasting, and CME forecasting in particular, relies on observations from a small number of satellites, we considered how the quality of the forecast might be modified</a:t>
            </a:r>
            <a:r>
              <a:rPr lang="en-GB" sz="1200" kern="1200" baseline="0" dirty="0" smtClean="0">
                <a:solidFill>
                  <a:schemeClr val="tx1"/>
                </a:solidFill>
                <a:latin typeface="+mn-lt"/>
                <a:ea typeface="+mn-ea"/>
                <a:cs typeface="+mn-cs"/>
              </a:rPr>
              <a:t> if these observations were enhanced or to become unavailable.</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The </a:t>
            </a:r>
            <a:r>
              <a:rPr lang="en-GB" sz="1200" kern="1200" dirty="0" smtClean="0">
                <a:solidFill>
                  <a:schemeClr val="tx1"/>
                </a:solidFill>
                <a:latin typeface="+mn-lt"/>
                <a:ea typeface="+mn-ea"/>
                <a:cs typeface="+mn-cs"/>
              </a:rPr>
              <a:t>value of space weather forecasting in these three capability levels was considered. </a:t>
            </a:r>
            <a:endParaRPr lang="en-GB" dirty="0"/>
          </a:p>
        </p:txBody>
      </p:sp>
      <p:sp>
        <p:nvSpPr>
          <p:cNvPr id="4" name="Slide Number Placeholder 3"/>
          <p:cNvSpPr>
            <a:spLocks noGrp="1"/>
          </p:cNvSpPr>
          <p:nvPr>
            <p:ph type="sldNum" sz="quarter" idx="10"/>
          </p:nvPr>
        </p:nvSpPr>
        <p:spPr/>
        <p:txBody>
          <a:bodyPr/>
          <a:lstStyle/>
          <a:p>
            <a:fld id="{7C67C123-55EE-4320-A8A8-42C7E90ABFAE}" type="slidenum">
              <a:rPr lang="en-GB" smtClean="0"/>
              <a:pPr/>
              <a:t>3</a:t>
            </a:fld>
            <a:endParaRPr lang="en-GB"/>
          </a:p>
        </p:txBody>
      </p:sp>
    </p:spTree>
    <p:extLst>
      <p:ext uri="{BB962C8B-B14F-4D97-AF65-F5344CB8AC3E}">
        <p14:creationId xmlns:p14="http://schemas.microsoft.com/office/powerpoint/2010/main" val="1469110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Our literature survey shows that the most important impact is on power</a:t>
            </a:r>
            <a:r>
              <a:rPr lang="en-GB" sz="1200" kern="1200" baseline="0" dirty="0" smtClean="0">
                <a:solidFill>
                  <a:schemeClr val="tx1"/>
                </a:solidFill>
                <a:latin typeface="+mn-lt"/>
                <a:ea typeface="+mn-ea"/>
                <a:cs typeface="+mn-cs"/>
              </a:rPr>
              <a:t> for which geomagnetic storms are the most </a:t>
            </a:r>
            <a:r>
              <a:rPr lang="en-GB" sz="1200" kern="1200" baseline="0" smtClean="0">
                <a:solidFill>
                  <a:schemeClr val="tx1"/>
                </a:solidFill>
                <a:latin typeface="+mn-lt"/>
                <a:ea typeface="+mn-ea"/>
                <a:cs typeface="+mn-cs"/>
              </a:rPr>
              <a:t>significant impact.</a:t>
            </a:r>
            <a:r>
              <a:rPr lang="en-GB" sz="1200" kern="120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The second area of impact that has been studied is aviation as impacts were considered to be significant and economic data was available</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At the beginning of the project it was hoped that the economic impact on satellite operations and GNSS would be quantifiable but it wasn’t achievable in the project timeframe.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Economic information on satellite losses remains commercially sensitive and the dependence</a:t>
            </a:r>
            <a:r>
              <a:rPr lang="en-GB" sz="1200" kern="1200" baseline="0" dirty="0" smtClean="0">
                <a:solidFill>
                  <a:schemeClr val="tx1"/>
                </a:solidFill>
                <a:latin typeface="+mn-lt"/>
                <a:ea typeface="+mn-ea"/>
                <a:cs typeface="+mn-cs"/>
              </a:rPr>
              <a:t> of national economies on </a:t>
            </a:r>
            <a:r>
              <a:rPr lang="en-GB" sz="1200" kern="1200" dirty="0" smtClean="0">
                <a:solidFill>
                  <a:schemeClr val="tx1"/>
                </a:solidFill>
                <a:latin typeface="+mn-lt"/>
                <a:ea typeface="+mn-ea"/>
                <a:cs typeface="+mn-cs"/>
              </a:rPr>
              <a:t>GNSS has not been quantified.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GNSS dependence is a</a:t>
            </a:r>
            <a:r>
              <a:rPr lang="en-GB" sz="1200" kern="1200" baseline="0" dirty="0" smtClean="0">
                <a:solidFill>
                  <a:schemeClr val="tx1"/>
                </a:solidFill>
                <a:latin typeface="+mn-lt"/>
                <a:ea typeface="+mn-ea"/>
                <a:cs typeface="+mn-cs"/>
              </a:rPr>
              <a:t> topic which is being explored by other projects this year.  </a:t>
            </a:r>
            <a:endParaRPr lang="en-GB" dirty="0"/>
          </a:p>
        </p:txBody>
      </p:sp>
      <p:sp>
        <p:nvSpPr>
          <p:cNvPr id="4" name="Slide Number Placeholder 3"/>
          <p:cNvSpPr>
            <a:spLocks noGrp="1"/>
          </p:cNvSpPr>
          <p:nvPr>
            <p:ph type="sldNum" sz="quarter" idx="10"/>
          </p:nvPr>
        </p:nvSpPr>
        <p:spPr/>
        <p:txBody>
          <a:bodyPr/>
          <a:lstStyle/>
          <a:p>
            <a:fld id="{7C67C123-55EE-4320-A8A8-42C7E90ABFAE}" type="slidenum">
              <a:rPr lang="en-GB" smtClean="0"/>
              <a:pPr/>
              <a:t>4</a:t>
            </a:fld>
            <a:endParaRPr lang="en-GB"/>
          </a:p>
        </p:txBody>
      </p:sp>
    </p:spTree>
    <p:extLst>
      <p:ext uri="{BB962C8B-B14F-4D97-AF65-F5344CB8AC3E}">
        <p14:creationId xmlns:p14="http://schemas.microsoft.com/office/powerpoint/2010/main" val="4230591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To derive the physical</a:t>
            </a:r>
            <a:r>
              <a:rPr lang="en-GB" sz="1200" kern="1200" baseline="0" dirty="0" smtClean="0">
                <a:solidFill>
                  <a:schemeClr val="tx1"/>
                </a:solidFill>
                <a:latin typeface="+mn-lt"/>
                <a:ea typeface="+mn-ea"/>
                <a:cs typeface="+mn-cs"/>
              </a:rPr>
              <a:t> scenarios we identified suitable geomagnetic storm events, their duration and the </a:t>
            </a:r>
            <a:r>
              <a:rPr lang="en-GB" sz="1200" kern="1200" dirty="0" smtClean="0">
                <a:solidFill>
                  <a:schemeClr val="tx1"/>
                </a:solidFill>
                <a:latin typeface="+mn-lt"/>
                <a:ea typeface="+mn-ea"/>
                <a:cs typeface="+mn-cs"/>
              </a:rPr>
              <a:t>number of bursts of activity (</a:t>
            </a:r>
            <a:r>
              <a:rPr lang="en-GB" sz="1200" kern="1200" dirty="0" err="1" smtClean="0">
                <a:solidFill>
                  <a:schemeClr val="tx1"/>
                </a:solidFill>
                <a:latin typeface="+mn-lt"/>
                <a:ea typeface="+mn-ea"/>
                <a:cs typeface="+mn-cs"/>
              </a:rPr>
              <a:t>substorms</a:t>
            </a:r>
            <a:r>
              <a:rPr lang="en-GB" sz="1200" kern="1200" dirty="0" smtClean="0">
                <a:solidFill>
                  <a:schemeClr val="tx1"/>
                </a:solidFill>
                <a:latin typeface="+mn-lt"/>
                <a:ea typeface="+mn-ea"/>
                <a:cs typeface="+mn-cs"/>
              </a:rPr>
              <a:t>) within this period.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More sub-storms occurred but only the more severe that could have resulted in impacts were</a:t>
            </a:r>
            <a:r>
              <a:rPr lang="en-GB" sz="1200" kern="1200" baseline="0" dirty="0" smtClean="0">
                <a:solidFill>
                  <a:schemeClr val="tx1"/>
                </a:solidFill>
                <a:latin typeface="+mn-lt"/>
                <a:ea typeface="+mn-ea"/>
                <a:cs typeface="+mn-cs"/>
              </a:rPr>
              <a:t> considered</a:t>
            </a:r>
            <a:r>
              <a:rPr lang="en-GB" sz="1200" kern="1200" dirty="0" smtClean="0">
                <a:solidFill>
                  <a:schemeClr val="tx1"/>
                </a:solidFill>
                <a:latin typeface="+mn-lt"/>
                <a:ea typeface="+mn-ea"/>
                <a:cs typeface="+mn-cs"/>
              </a:rPr>
              <a:t>. Typically sub-storms lasted one or two hours.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1-in-10 year event scenario is derived from observations of the Halloween geomagnetic storm of October 2003.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1 in 30 scenario is derived from the observations of the geomagnetic storm of 13-14 March 1989.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1-in-100 year builds on a simulated sub storm sequence for a Carrington-class event by replicating the 1989 event twice</a:t>
            </a:r>
            <a:r>
              <a:rPr lang="en-GB" sz="1200" kern="1200" baseline="0" dirty="0" smtClean="0">
                <a:solidFill>
                  <a:schemeClr val="tx1"/>
                </a:solidFill>
                <a:latin typeface="+mn-lt"/>
                <a:ea typeface="+mn-ea"/>
                <a:cs typeface="+mn-cs"/>
              </a:rPr>
              <a:t> and</a:t>
            </a:r>
            <a:r>
              <a:rPr lang="en-GB" sz="1200" kern="1200" dirty="0" smtClean="0">
                <a:solidFill>
                  <a:schemeClr val="tx1"/>
                </a:solidFill>
                <a:latin typeface="+mn-lt"/>
                <a:ea typeface="+mn-ea"/>
                <a:cs typeface="+mn-cs"/>
              </a:rPr>
              <a:t> matching the two geomagnetic storm periods noted in Balfour Stewart's 1860 paper on the Carrington event so includes estimates of where on Earth these would have had their prime impact.</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intensity of all sub-storms is increased by a factor of 1.44 to reflect the higher intensity of the Carrington storm event.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Sub- storms were identified using AE index data.</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impact longitude assumed to be at 2.5 hours local time (this reflects experience from the 1989 storm where major grid impacts in Canada and the UK occurred at this time). </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7C67C123-55EE-4320-A8A8-42C7E90ABFAE}" type="slidenum">
              <a:rPr lang="en-GB" smtClean="0"/>
              <a:pPr/>
              <a:t>5</a:t>
            </a:fld>
            <a:endParaRPr lang="en-GB"/>
          </a:p>
        </p:txBody>
      </p:sp>
    </p:spTree>
    <p:extLst>
      <p:ext uri="{BB962C8B-B14F-4D97-AF65-F5344CB8AC3E}">
        <p14:creationId xmlns:p14="http://schemas.microsoft.com/office/powerpoint/2010/main" val="3869873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scale and location of the geomagnetic storm then had to be related to the resilience of the power grid under different</a:t>
            </a:r>
            <a:r>
              <a:rPr lang="en-GB" sz="1200" kern="1200" baseline="0" dirty="0" smtClean="0">
                <a:solidFill>
                  <a:schemeClr val="tx1"/>
                </a:solidFill>
                <a:latin typeface="+mn-lt"/>
                <a:ea typeface="+mn-ea"/>
                <a:cs typeface="+mn-cs"/>
              </a:rPr>
              <a:t> levels of forecasting capability.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This</a:t>
            </a:r>
            <a:r>
              <a:rPr lang="en-GB" sz="1200" kern="1200" baseline="0" dirty="0" smtClean="0">
                <a:solidFill>
                  <a:schemeClr val="tx1"/>
                </a:solidFill>
                <a:latin typeface="+mn-lt"/>
                <a:ea typeface="+mn-ea"/>
                <a:cs typeface="+mn-cs"/>
              </a:rPr>
              <a:t> table was defined to do that and enable our economists to derive the financial impact of the space weather event using known power industry losses caused by non-space weather related events.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table is informed by the analysis in the Royal Academy of Engineering report and advice from National Grid</a:t>
            </a:r>
            <a:r>
              <a:rPr lang="en-GB" sz="1200" kern="1200" baseline="0" dirty="0" smtClean="0">
                <a:solidFill>
                  <a:schemeClr val="tx1"/>
                </a:solidFill>
                <a:latin typeface="+mn-lt"/>
                <a:ea typeface="+mn-ea"/>
                <a:cs typeface="+mn-cs"/>
              </a:rPr>
              <a:t> and assumes the </a:t>
            </a:r>
            <a:r>
              <a:rPr lang="en-GB" sz="1200" kern="1200" dirty="0" smtClean="0">
                <a:solidFill>
                  <a:schemeClr val="tx1"/>
                </a:solidFill>
                <a:latin typeface="+mn-lt"/>
                <a:ea typeface="+mn-ea"/>
                <a:cs typeface="+mn-cs"/>
              </a:rPr>
              <a:t>impact on a power grid is non-linear.</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latin typeface="+mn-lt"/>
                <a:ea typeface="+mn-ea"/>
                <a:cs typeface="+mn-cs"/>
              </a:rPr>
              <a:t>A number of factors were considered when defining the resilience of a nations power grid including:-</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 the structure, capacity and geomagnetic location of the grid</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 interconnectivity with other grids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 sources of power generation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 awareness / preparedness for a space weather event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7C67C123-55EE-4320-A8A8-42C7E90ABFAE}" type="slidenum">
              <a:rPr lang="en-GB" smtClean="0"/>
              <a:pPr/>
              <a:t>6</a:t>
            </a:fld>
            <a:endParaRPr lang="en-GB"/>
          </a:p>
        </p:txBody>
      </p:sp>
    </p:spTree>
    <p:extLst>
      <p:ext uri="{BB962C8B-B14F-4D97-AF65-F5344CB8AC3E}">
        <p14:creationId xmlns:p14="http://schemas.microsoft.com/office/powerpoint/2010/main" val="3562004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scale and location of the geomagnetic storm then had to be related to the resilience of the power grid under different</a:t>
            </a:r>
            <a:r>
              <a:rPr lang="en-GB" sz="1200" kern="1200" baseline="0" dirty="0" smtClean="0">
                <a:solidFill>
                  <a:schemeClr val="tx1"/>
                </a:solidFill>
                <a:latin typeface="+mn-lt"/>
                <a:ea typeface="+mn-ea"/>
                <a:cs typeface="+mn-cs"/>
              </a:rPr>
              <a:t> levels of forecasting capability.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This</a:t>
            </a:r>
            <a:r>
              <a:rPr lang="en-GB" sz="1200" kern="1200" baseline="0" dirty="0" smtClean="0">
                <a:solidFill>
                  <a:schemeClr val="tx1"/>
                </a:solidFill>
                <a:latin typeface="+mn-lt"/>
                <a:ea typeface="+mn-ea"/>
                <a:cs typeface="+mn-cs"/>
              </a:rPr>
              <a:t> table was defined to do that and enable our economists to derive the financial impact of the space weather event using known power industry losses caused by non-space weather related events.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table is informed by the analysis in the Royal Academy of Engineering report and advice from National Grid</a:t>
            </a:r>
            <a:r>
              <a:rPr lang="en-GB" sz="1200" kern="1200" baseline="0" dirty="0" smtClean="0">
                <a:solidFill>
                  <a:schemeClr val="tx1"/>
                </a:solidFill>
                <a:latin typeface="+mn-lt"/>
                <a:ea typeface="+mn-ea"/>
                <a:cs typeface="+mn-cs"/>
              </a:rPr>
              <a:t> and assumes the </a:t>
            </a:r>
            <a:r>
              <a:rPr lang="en-GB" sz="1200" kern="1200" dirty="0" smtClean="0">
                <a:solidFill>
                  <a:schemeClr val="tx1"/>
                </a:solidFill>
                <a:latin typeface="+mn-lt"/>
                <a:ea typeface="+mn-ea"/>
                <a:cs typeface="+mn-cs"/>
              </a:rPr>
              <a:t>impact on a power grid is non-linear.</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latin typeface="+mn-lt"/>
                <a:ea typeface="+mn-ea"/>
                <a:cs typeface="+mn-cs"/>
              </a:rPr>
              <a:t>A number of factors were considered when defining the resilience of a nations power grid including:-</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 the structure, capacity and geomagnetic location of the grid</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 interconnectivity with other grids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 sources of power generation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 awareness / preparedness for a space weather event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7C67C123-55EE-4320-A8A8-42C7E90ABFAE}" type="slidenum">
              <a:rPr lang="en-GB" smtClean="0"/>
              <a:pPr/>
              <a:t>7</a:t>
            </a:fld>
            <a:endParaRPr lang="en-GB"/>
          </a:p>
        </p:txBody>
      </p:sp>
    </p:spTree>
    <p:extLst>
      <p:ext uri="{BB962C8B-B14F-4D97-AF65-F5344CB8AC3E}">
        <p14:creationId xmlns:p14="http://schemas.microsoft.com/office/powerpoint/2010/main" val="2206047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Aviation is susceptible to space weather in two ways, through the impact on communications and because of enhanced energetic particle fluxes at altitude</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Therefore the scenarios had to be built up  from a combination of</a:t>
            </a:r>
            <a:r>
              <a:rPr lang="en-GB" dirty="0" smtClean="0"/>
              <a:t> solar</a:t>
            </a:r>
            <a:r>
              <a:rPr lang="en-GB" baseline="0" dirty="0" smtClean="0"/>
              <a:t> flares, radiation and geomagnetic storm events.</a:t>
            </a:r>
            <a:endParaRPr lang="en-GB" dirty="0"/>
          </a:p>
        </p:txBody>
      </p:sp>
      <p:sp>
        <p:nvSpPr>
          <p:cNvPr id="4" name="Slide Number Placeholder 3"/>
          <p:cNvSpPr>
            <a:spLocks noGrp="1"/>
          </p:cNvSpPr>
          <p:nvPr>
            <p:ph type="sldNum" sz="quarter" idx="10"/>
          </p:nvPr>
        </p:nvSpPr>
        <p:spPr/>
        <p:txBody>
          <a:bodyPr/>
          <a:lstStyle/>
          <a:p>
            <a:fld id="{7C67C123-55EE-4320-A8A8-42C7E90ABFAE}" type="slidenum">
              <a:rPr lang="en-GB" smtClean="0"/>
              <a:pPr/>
              <a:t>8</a:t>
            </a:fld>
            <a:endParaRPr lang="en-GB"/>
          </a:p>
        </p:txBody>
      </p:sp>
    </p:spTree>
    <p:extLst>
      <p:ext uri="{BB962C8B-B14F-4D97-AF65-F5344CB8AC3E}">
        <p14:creationId xmlns:p14="http://schemas.microsoft.com/office/powerpoint/2010/main" val="2163194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Radio blackout events are only considered to have an impact if they exceed the R5 level. </a:t>
            </a:r>
          </a:p>
        </p:txBody>
      </p:sp>
      <p:sp>
        <p:nvSpPr>
          <p:cNvPr id="4" name="Slide Number Placeholder 3"/>
          <p:cNvSpPr>
            <a:spLocks noGrp="1"/>
          </p:cNvSpPr>
          <p:nvPr>
            <p:ph type="sldNum" sz="quarter" idx="10"/>
          </p:nvPr>
        </p:nvSpPr>
        <p:spPr/>
        <p:txBody>
          <a:bodyPr/>
          <a:lstStyle/>
          <a:p>
            <a:fld id="{7C67C123-55EE-4320-A8A8-42C7E90ABFAE}" type="slidenum">
              <a:rPr lang="en-GB" smtClean="0"/>
              <a:pPr/>
              <a:t>9</a:t>
            </a:fld>
            <a:endParaRPr lang="en-GB"/>
          </a:p>
        </p:txBody>
      </p:sp>
    </p:spTree>
    <p:extLst>
      <p:ext uri="{BB962C8B-B14F-4D97-AF65-F5344CB8AC3E}">
        <p14:creationId xmlns:p14="http://schemas.microsoft.com/office/powerpoint/2010/main" val="1959192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err="1" smtClean="0">
                <a:solidFill>
                  <a:schemeClr val="tx1"/>
                </a:solidFill>
                <a:latin typeface="+mn-lt"/>
                <a:ea typeface="+mn-ea"/>
                <a:cs typeface="+mn-cs"/>
              </a:rPr>
              <a:t>Ionospheric</a:t>
            </a:r>
            <a:r>
              <a:rPr lang="en-GB" sz="1200" kern="1200" dirty="0" smtClean="0">
                <a:solidFill>
                  <a:schemeClr val="tx1"/>
                </a:solidFill>
                <a:latin typeface="+mn-lt"/>
                <a:ea typeface="+mn-ea"/>
                <a:cs typeface="+mn-cs"/>
              </a:rPr>
              <a:t> scintillation associated with geomagnetic storms causes disruption to communications, with the footprint centred on the geomagnetic poles. The size of the footprint increases with size of the storm.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A G4 level storm is thought to have impact only if no forecast is available. It would be necessary to cancel or delay polar flights, and this is set with a latitude of 70 degrees geomagnetic. The recovery could take up to 3 weeks. A G5 level storm would cause impacts down to a geomagnetic latitude of 60 degrees, and the recovery duration to reach normal operations after the events scales in a similar way to the radio blackout impact.</a:t>
            </a:r>
            <a:endParaRPr lang="en-GB"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C67C123-55EE-4320-A8A8-42C7E90ABFAE}" type="slidenum">
              <a:rPr lang="en-GB" smtClean="0"/>
              <a:pPr/>
              <a:t>10</a:t>
            </a:fld>
            <a:endParaRPr lang="en-GB"/>
          </a:p>
        </p:txBody>
      </p:sp>
    </p:spTree>
    <p:extLst>
      <p:ext uri="{BB962C8B-B14F-4D97-AF65-F5344CB8AC3E}">
        <p14:creationId xmlns:p14="http://schemas.microsoft.com/office/powerpoint/2010/main" val="1882530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457200" y="274637"/>
            <a:ext cx="8229600" cy="11430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4" name="Shape 14"/>
          <p:cNvSpPr txBox="1">
            <a:spLocks noGrp="1"/>
          </p:cNvSpPr>
          <p:nvPr>
            <p:ph type="body" idx="1"/>
          </p:nvPr>
        </p:nvSpPr>
        <p:spPr>
          <a:xfrm>
            <a:off x="457200" y="1600201"/>
            <a:ext cx="8229600" cy="4967573"/>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5" name="Shape 15"/>
          <p:cNvSpPr txBox="1">
            <a:spLocks noGrp="1"/>
          </p:cNvSpPr>
          <p:nvPr>
            <p:ph type="sldNum" idx="12"/>
          </p:nvPr>
        </p:nvSpPr>
        <p:spPr>
          <a:xfrm>
            <a:off x="8556792" y="6333134"/>
            <a:ext cx="548699" cy="524699"/>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extLst>
      <p:ext uri="{BB962C8B-B14F-4D97-AF65-F5344CB8AC3E}">
        <p14:creationId xmlns:p14="http://schemas.microsoft.com/office/powerpoint/2010/main" val="14795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D3D094-1120-42FA-B972-BBE237F22717}" type="datetimeFigureOut">
              <a:rPr lang="en-GB" smtClean="0"/>
              <a:pPr/>
              <a:t>06/03/2017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EC79F7-8954-41F8-9730-A18709F46DB9}"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D3D094-1120-42FA-B972-BBE237F22717}" type="datetimeFigureOut">
              <a:rPr lang="en-GB" smtClean="0"/>
              <a:pPr/>
              <a:t>06/03/2017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EC79F7-8954-41F8-9730-A18709F46DB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8.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457201" y="260649"/>
            <a:ext cx="2170583" cy="4824536"/>
          </a:xfrm>
        </p:spPr>
        <p:txBody>
          <a:bodyPr/>
          <a:lstStyle/>
          <a:p>
            <a:endParaRPr lang="en-GB" dirty="0"/>
          </a:p>
        </p:txBody>
      </p:sp>
      <p:pic>
        <p:nvPicPr>
          <p:cNvPr id="1028" name="Picture 4"/>
          <p:cNvPicPr>
            <a:picLocks noGrp="1" noChangeAspect="1" noChangeArrowheads="1"/>
          </p:cNvPicPr>
          <p:nvPr>
            <p:ph idx="1"/>
          </p:nvPr>
        </p:nvPicPr>
        <p:blipFill>
          <a:blip r:embed="rId2" cstate="print"/>
          <a:srcRect/>
          <a:stretch>
            <a:fillRect/>
          </a:stretch>
        </p:blipFill>
        <p:spPr bwMode="auto">
          <a:xfrm rot="-5400000">
            <a:off x="5256078" y="-2007606"/>
            <a:ext cx="1152128" cy="5688635"/>
          </a:xfrm>
          <a:prstGeom prst="rect">
            <a:avLst/>
          </a:prstGeom>
          <a:noFill/>
          <a:ln w="9525">
            <a:noFill/>
            <a:miter lim="800000"/>
            <a:headEnd/>
            <a:tailEnd/>
          </a:ln>
        </p:spPr>
      </p:pic>
      <p:sp>
        <p:nvSpPr>
          <p:cNvPr id="13" name="TextBox 12"/>
          <p:cNvSpPr txBox="1"/>
          <p:nvPr/>
        </p:nvSpPr>
        <p:spPr>
          <a:xfrm>
            <a:off x="2627784" y="1844824"/>
            <a:ext cx="6516216" cy="1077218"/>
          </a:xfrm>
          <a:prstGeom prst="rect">
            <a:avLst/>
          </a:prstGeom>
          <a:noFill/>
        </p:spPr>
        <p:txBody>
          <a:bodyPr wrap="square" rtlCol="0">
            <a:spAutoFit/>
          </a:bodyPr>
          <a:lstStyle/>
          <a:p>
            <a:pPr algn="ctr"/>
            <a:r>
              <a:rPr lang="en-GB" sz="3200" b="1" dirty="0" smtClean="0"/>
              <a:t>IPSP Space Weather </a:t>
            </a:r>
          </a:p>
          <a:p>
            <a:pPr algn="ctr"/>
            <a:r>
              <a:rPr lang="en-GB" sz="3200" b="1" dirty="0" smtClean="0"/>
              <a:t>Socio-Economic Study</a:t>
            </a:r>
            <a:endParaRPr lang="en-GB" sz="3200" b="1" dirty="0"/>
          </a:p>
        </p:txBody>
      </p:sp>
      <p:sp>
        <p:nvSpPr>
          <p:cNvPr id="14" name="TextBox 13"/>
          <p:cNvSpPr txBox="1"/>
          <p:nvPr/>
        </p:nvSpPr>
        <p:spPr>
          <a:xfrm>
            <a:off x="2627784" y="3212976"/>
            <a:ext cx="6516216" cy="1477328"/>
          </a:xfrm>
          <a:prstGeom prst="rect">
            <a:avLst/>
          </a:prstGeom>
          <a:noFill/>
        </p:spPr>
        <p:txBody>
          <a:bodyPr wrap="square" rtlCol="0">
            <a:spAutoFit/>
          </a:bodyPr>
          <a:lstStyle/>
          <a:p>
            <a:pPr algn="ctr"/>
            <a:r>
              <a:rPr lang="en-GB" dirty="0" smtClean="0"/>
              <a:t>L5 in Tandem with L1 : Future Space Weather Missions Workshop</a:t>
            </a:r>
          </a:p>
          <a:p>
            <a:pPr algn="ctr"/>
            <a:endParaRPr lang="en-GB" dirty="0" smtClean="0"/>
          </a:p>
          <a:p>
            <a:pPr algn="ctr"/>
            <a:r>
              <a:rPr lang="en-GB" dirty="0" smtClean="0"/>
              <a:t>Monday 6</a:t>
            </a:r>
            <a:r>
              <a:rPr lang="en-GB" baseline="30000" dirty="0" smtClean="0"/>
              <a:t>th</a:t>
            </a:r>
            <a:r>
              <a:rPr lang="en-GB" dirty="0" smtClean="0"/>
              <a:t> March 2017</a:t>
            </a:r>
          </a:p>
          <a:p>
            <a:pPr algn="ctr"/>
            <a:endParaRPr lang="en-GB" dirty="0"/>
          </a:p>
          <a:p>
            <a:pPr algn="ctr"/>
            <a:r>
              <a:rPr lang="en-GB" dirty="0" err="1" smtClean="0"/>
              <a:t>Enrico</a:t>
            </a:r>
            <a:r>
              <a:rPr lang="en-GB" dirty="0" smtClean="0"/>
              <a:t> </a:t>
            </a:r>
            <a:r>
              <a:rPr lang="en-GB" dirty="0" err="1" smtClean="0"/>
              <a:t>Biffis</a:t>
            </a:r>
            <a:r>
              <a:rPr lang="en-GB" dirty="0" smtClean="0"/>
              <a:t> / Catherine Burnett</a:t>
            </a:r>
            <a:endParaRPr lang="en-GB" dirty="0"/>
          </a:p>
        </p:txBody>
      </p:sp>
      <p:pic>
        <p:nvPicPr>
          <p:cNvPr id="1031" name="Picture 7" descr="Related image"/>
          <p:cNvPicPr>
            <a:picLocks noChangeAspect="1" noChangeArrowheads="1"/>
          </p:cNvPicPr>
          <p:nvPr/>
        </p:nvPicPr>
        <p:blipFill>
          <a:blip r:embed="rId3" cstate="print"/>
          <a:srcRect/>
          <a:stretch>
            <a:fillRect/>
          </a:stretch>
        </p:blipFill>
        <p:spPr bwMode="auto">
          <a:xfrm>
            <a:off x="467544" y="3501008"/>
            <a:ext cx="1815144" cy="1080120"/>
          </a:xfrm>
          <a:prstGeom prst="rect">
            <a:avLst/>
          </a:prstGeom>
          <a:noFill/>
        </p:spPr>
      </p:pic>
      <p:pic>
        <p:nvPicPr>
          <p:cNvPr id="1033" name="Picture 9" descr="Image result for images of power grids"/>
          <p:cNvPicPr>
            <a:picLocks noChangeAspect="1" noChangeArrowheads="1"/>
          </p:cNvPicPr>
          <p:nvPr/>
        </p:nvPicPr>
        <p:blipFill>
          <a:blip r:embed="rId4" cstate="print"/>
          <a:srcRect/>
          <a:stretch>
            <a:fillRect/>
          </a:stretch>
        </p:blipFill>
        <p:spPr bwMode="auto">
          <a:xfrm>
            <a:off x="467544" y="2348880"/>
            <a:ext cx="1803837" cy="1080120"/>
          </a:xfrm>
          <a:prstGeom prst="rect">
            <a:avLst/>
          </a:prstGeom>
          <a:noFill/>
        </p:spPr>
      </p:pic>
      <p:pic>
        <p:nvPicPr>
          <p:cNvPr id="1034" name="Picture 10"/>
          <p:cNvPicPr>
            <a:picLocks noChangeAspect="1" noChangeArrowheads="1"/>
          </p:cNvPicPr>
          <p:nvPr/>
        </p:nvPicPr>
        <p:blipFill>
          <a:blip r:embed="rId5" cstate="print"/>
          <a:srcRect/>
          <a:stretch>
            <a:fillRect/>
          </a:stretch>
        </p:blipFill>
        <p:spPr bwMode="auto">
          <a:xfrm>
            <a:off x="467544" y="260648"/>
            <a:ext cx="1800200" cy="1763586"/>
          </a:xfrm>
          <a:prstGeom prst="rect">
            <a:avLst/>
          </a:prstGeom>
          <a:noFill/>
          <a:ln w="9525">
            <a:noFill/>
            <a:miter lim="800000"/>
            <a:headEnd/>
            <a:tailEnd/>
          </a:ln>
        </p:spPr>
      </p:pic>
      <p:pic>
        <p:nvPicPr>
          <p:cNvPr id="24" name="Picture 2"/>
          <p:cNvPicPr>
            <a:picLocks noChangeAspect="1" noChangeArrowheads="1"/>
          </p:cNvPicPr>
          <p:nvPr/>
        </p:nvPicPr>
        <p:blipFill>
          <a:blip r:embed="rId6" cstate="print"/>
          <a:srcRect/>
          <a:stretch>
            <a:fillRect/>
          </a:stretch>
        </p:blipFill>
        <p:spPr bwMode="auto">
          <a:xfrm>
            <a:off x="7596336" y="5877272"/>
            <a:ext cx="1296144" cy="418111"/>
          </a:xfrm>
          <a:prstGeom prst="rect">
            <a:avLst/>
          </a:prstGeom>
          <a:noFill/>
          <a:ln w="9525">
            <a:noFill/>
            <a:miter lim="800000"/>
            <a:headEnd/>
            <a:tailEnd/>
          </a:ln>
        </p:spPr>
      </p:pic>
      <p:pic>
        <p:nvPicPr>
          <p:cNvPr id="29" name="Picture 28" descr="UCL"/>
          <p:cNvPicPr/>
          <p:nvPr/>
        </p:nvPicPr>
        <p:blipFill>
          <a:blip r:embed="rId7" cstate="print"/>
          <a:srcRect/>
          <a:stretch>
            <a:fillRect/>
          </a:stretch>
        </p:blipFill>
        <p:spPr bwMode="auto">
          <a:xfrm>
            <a:off x="4788024" y="5949280"/>
            <a:ext cx="1093862" cy="358298"/>
          </a:xfrm>
          <a:prstGeom prst="rect">
            <a:avLst/>
          </a:prstGeom>
          <a:noFill/>
          <a:ln w="9525">
            <a:noFill/>
            <a:miter lim="800000"/>
            <a:headEnd/>
            <a:tailEnd/>
          </a:ln>
        </p:spPr>
      </p:pic>
      <p:pic>
        <p:nvPicPr>
          <p:cNvPr id="30" name="Picture 29" descr="RAL Space"/>
          <p:cNvPicPr/>
          <p:nvPr/>
        </p:nvPicPr>
        <p:blipFill>
          <a:blip r:embed="rId8" cstate="print"/>
          <a:srcRect/>
          <a:stretch>
            <a:fillRect/>
          </a:stretch>
        </p:blipFill>
        <p:spPr bwMode="auto">
          <a:xfrm>
            <a:off x="3275856" y="5949280"/>
            <a:ext cx="1309886" cy="374526"/>
          </a:xfrm>
          <a:prstGeom prst="rect">
            <a:avLst/>
          </a:prstGeom>
          <a:noFill/>
          <a:ln w="9525">
            <a:noFill/>
            <a:miter lim="800000"/>
            <a:headEnd/>
            <a:tailEnd/>
          </a:ln>
        </p:spPr>
      </p:pic>
      <p:pic>
        <p:nvPicPr>
          <p:cNvPr id="31" name="Picture 30" descr="AIRBUS_DS_Flat_RGB"/>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012160" y="5877272"/>
            <a:ext cx="1440160" cy="492889"/>
          </a:xfrm>
          <a:prstGeom prst="rect">
            <a:avLst/>
          </a:prstGeom>
          <a:noFill/>
          <a:ln>
            <a:noFill/>
          </a:ln>
        </p:spPr>
      </p:pic>
      <p:pic>
        <p:nvPicPr>
          <p:cNvPr id="32" name="Picture 31" descr="Imperial__4_colour_process.png"/>
          <p:cNvPicPr/>
          <p:nvPr/>
        </p:nvPicPr>
        <p:blipFill>
          <a:blip r:embed="rId10" cstate="print"/>
          <a:stretch>
            <a:fillRect/>
          </a:stretch>
        </p:blipFill>
        <p:spPr>
          <a:xfrm>
            <a:off x="1763688" y="5949280"/>
            <a:ext cx="1368152" cy="360040"/>
          </a:xfrm>
          <a:prstGeom prst="rect">
            <a:avLst/>
          </a:prstGeom>
        </p:spPr>
      </p:pic>
      <p:pic>
        <p:nvPicPr>
          <p:cNvPr id="1036" name="Picture 12" descr="http://www-it/M/Sales_and_Marketing/_Public_Write/_KEEP_MetNet_docs/images/Brand_centre_images/Visual_Brand/Logos/MO_MASTER_black_mono_for_light_backg_RBG.png"/>
          <p:cNvPicPr>
            <a:picLocks noChangeAspect="1" noChangeArrowheads="1"/>
          </p:cNvPicPr>
          <p:nvPr/>
        </p:nvPicPr>
        <p:blipFill>
          <a:blip r:embed="rId11" cstate="print"/>
          <a:srcRect/>
          <a:stretch>
            <a:fillRect/>
          </a:stretch>
        </p:blipFill>
        <p:spPr bwMode="auto">
          <a:xfrm>
            <a:off x="323528" y="5877272"/>
            <a:ext cx="1381751" cy="432048"/>
          </a:xfrm>
          <a:prstGeom prst="rect">
            <a:avLst/>
          </a:prstGeom>
          <a:noFill/>
        </p:spPr>
      </p:pic>
      <p:sp>
        <p:nvSpPr>
          <p:cNvPr id="34" name="Footer Placeholder 33"/>
          <p:cNvSpPr>
            <a:spLocks noGrp="1"/>
          </p:cNvSpPr>
          <p:nvPr>
            <p:ph type="ftr" sz="quarter" idx="11"/>
          </p:nvPr>
        </p:nvSpPr>
        <p:spPr/>
        <p:txBody>
          <a:bodyPr/>
          <a:lstStyle/>
          <a:p>
            <a:r>
              <a:rPr lang="en-GB" smtClean="0"/>
              <a:t>Copyright 2017  1</a:t>
            </a:r>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Aviation Scenario – Geomagnetic Storms (</a:t>
            </a:r>
            <a:r>
              <a:rPr lang="en-GB" dirty="0" err="1" smtClean="0"/>
              <a:t>Ionospheric</a:t>
            </a:r>
            <a:r>
              <a:rPr lang="en-GB" dirty="0" smtClean="0"/>
              <a:t> Scintillation)</a:t>
            </a:r>
            <a:endParaRPr lang="en-GB" dirty="0"/>
          </a:p>
        </p:txBody>
      </p:sp>
      <p:graphicFrame>
        <p:nvGraphicFramePr>
          <p:cNvPr id="6" name="Table 5"/>
          <p:cNvGraphicFramePr>
            <a:graphicFrameLocks noGrp="1"/>
          </p:cNvGraphicFramePr>
          <p:nvPr/>
        </p:nvGraphicFramePr>
        <p:xfrm>
          <a:off x="1259632" y="1397000"/>
          <a:ext cx="6696743" cy="2945003"/>
        </p:xfrm>
        <a:graphic>
          <a:graphicData uri="http://schemas.openxmlformats.org/drawingml/2006/table">
            <a:tbl>
              <a:tblPr/>
              <a:tblGrid>
                <a:gridCol w="1097194"/>
                <a:gridCol w="1927142"/>
                <a:gridCol w="1800200"/>
                <a:gridCol w="1872207"/>
              </a:tblGrid>
              <a:tr h="672255">
                <a:tc>
                  <a:txBody>
                    <a:bodyPr/>
                    <a:lstStyle/>
                    <a:p>
                      <a:pPr algn="just">
                        <a:lnSpc>
                          <a:spcPct val="107000"/>
                        </a:lnSpc>
                        <a:spcAft>
                          <a:spcPts val="0"/>
                        </a:spcAft>
                      </a:pPr>
                      <a:r>
                        <a:rPr lang="en-GB" sz="800" b="1" dirty="0" err="1">
                          <a:latin typeface="Arial"/>
                          <a:ea typeface="Times New Roman"/>
                          <a:cs typeface="Times New Roman"/>
                        </a:rPr>
                        <a:t>Ionospheric</a:t>
                      </a:r>
                      <a:r>
                        <a:rPr lang="en-GB" sz="800" b="1" dirty="0">
                          <a:latin typeface="Arial"/>
                          <a:ea typeface="Times New Roman"/>
                          <a:cs typeface="Times New Roman"/>
                        </a:rPr>
                        <a:t> Scintillation in </a:t>
                      </a:r>
                      <a:r>
                        <a:rPr lang="en-GB" sz="800" b="1" dirty="0" err="1">
                          <a:latin typeface="Arial"/>
                          <a:ea typeface="Times New Roman"/>
                          <a:cs typeface="Times New Roman"/>
                        </a:rPr>
                        <a:t>Geomagentic</a:t>
                      </a:r>
                      <a:r>
                        <a:rPr lang="en-GB" sz="800" b="1" dirty="0">
                          <a:latin typeface="Arial"/>
                          <a:ea typeface="Times New Roman"/>
                          <a:cs typeface="Times New Roman"/>
                        </a:rPr>
                        <a:t> Storm</a:t>
                      </a:r>
                      <a:endParaRPr lang="en-GB" sz="900" dirty="0">
                        <a:latin typeface="Calibri"/>
                        <a:ea typeface="Calibri"/>
                        <a:cs typeface="Times New Roman"/>
                      </a:endParaRPr>
                    </a:p>
                  </a:txBody>
                  <a:tcPr marL="56545" marR="56545"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6B8B7"/>
                    </a:solidFill>
                  </a:tcPr>
                </a:tc>
                <a:tc>
                  <a:txBody>
                    <a:bodyPr/>
                    <a:lstStyle/>
                    <a:p>
                      <a:pPr algn="just">
                        <a:lnSpc>
                          <a:spcPct val="107000"/>
                        </a:lnSpc>
                        <a:spcAft>
                          <a:spcPts val="0"/>
                        </a:spcAft>
                      </a:pPr>
                      <a:r>
                        <a:rPr lang="en-GB" sz="800" b="1">
                          <a:latin typeface="Arial"/>
                          <a:ea typeface="Times New Roman"/>
                          <a:cs typeface="Times New Roman"/>
                        </a:rPr>
                        <a:t> NO FORECAST </a:t>
                      </a:r>
                      <a:endParaRPr lang="en-GB" sz="900">
                        <a:latin typeface="Calibri"/>
                        <a:ea typeface="Calibri"/>
                        <a:cs typeface="Times New Roman"/>
                      </a:endParaRPr>
                    </a:p>
                  </a:txBody>
                  <a:tcPr marL="56545" marR="5654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13929"/>
                    </a:solidFill>
                  </a:tcPr>
                </a:tc>
                <a:tc>
                  <a:txBody>
                    <a:bodyPr/>
                    <a:lstStyle/>
                    <a:p>
                      <a:pPr algn="just">
                        <a:lnSpc>
                          <a:spcPct val="107000"/>
                        </a:lnSpc>
                        <a:spcAft>
                          <a:spcPts val="0"/>
                        </a:spcAft>
                      </a:pPr>
                      <a:r>
                        <a:rPr lang="en-GB" sz="800" b="1">
                          <a:latin typeface="Arial"/>
                          <a:ea typeface="Times New Roman"/>
                          <a:cs typeface="Times New Roman"/>
                        </a:rPr>
                        <a:t>CURRENT FORECAST</a:t>
                      </a:r>
                      <a:endParaRPr lang="en-GB" sz="900">
                        <a:latin typeface="Calibri"/>
                        <a:ea typeface="Calibri"/>
                        <a:cs typeface="Times New Roman"/>
                      </a:endParaRPr>
                    </a:p>
                  </a:txBody>
                  <a:tcPr marL="56545" marR="5654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D05"/>
                    </a:solidFill>
                  </a:tcPr>
                </a:tc>
                <a:tc>
                  <a:txBody>
                    <a:bodyPr/>
                    <a:lstStyle/>
                    <a:p>
                      <a:pPr algn="just">
                        <a:lnSpc>
                          <a:spcPct val="107000"/>
                        </a:lnSpc>
                        <a:spcAft>
                          <a:spcPts val="0"/>
                        </a:spcAft>
                      </a:pPr>
                      <a:r>
                        <a:rPr lang="en-GB" sz="800" b="1">
                          <a:latin typeface="Arial"/>
                          <a:ea typeface="Times New Roman"/>
                          <a:cs typeface="Times New Roman"/>
                        </a:rPr>
                        <a:t>IMPROVED FORECAST</a:t>
                      </a:r>
                      <a:endParaRPr lang="en-GB" sz="900">
                        <a:latin typeface="Calibri"/>
                        <a:ea typeface="Calibri"/>
                        <a:cs typeface="Times New Roman"/>
                      </a:endParaRPr>
                    </a:p>
                  </a:txBody>
                  <a:tcPr marL="56545" marR="5654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999705">
                <a:tc>
                  <a:txBody>
                    <a:bodyPr/>
                    <a:lstStyle/>
                    <a:p>
                      <a:pPr algn="just">
                        <a:lnSpc>
                          <a:spcPct val="107000"/>
                        </a:lnSpc>
                        <a:spcAft>
                          <a:spcPts val="0"/>
                        </a:spcAft>
                      </a:pPr>
                      <a:r>
                        <a:rPr lang="en-GB" sz="800" b="1" dirty="0">
                          <a:latin typeface="Arial"/>
                          <a:ea typeface="Times New Roman"/>
                          <a:cs typeface="Times New Roman"/>
                        </a:rPr>
                        <a:t>Very intense (&gt;G5)</a:t>
                      </a:r>
                      <a:endParaRPr lang="en-GB" sz="900" dirty="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just">
                        <a:lnSpc>
                          <a:spcPct val="107000"/>
                        </a:lnSpc>
                        <a:spcAft>
                          <a:spcPts val="0"/>
                        </a:spcAft>
                      </a:pPr>
                      <a:r>
                        <a:rPr lang="en-GB" sz="800">
                          <a:latin typeface="Arial"/>
                          <a:ea typeface="Times New Roman"/>
                          <a:cs typeface="Times New Roman"/>
                        </a:rPr>
                        <a:t>Delay/cancel take off for all polar flights (&gt;60 degrees latitude) once the event is detected. Those in flight continue as planned. Event takes a number of days, recovery would be up to 3 weeks due to the unexpected nature of the initial disruption.</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800">
                          <a:latin typeface="Arial"/>
                          <a:ea typeface="Times New Roman"/>
                          <a:cs typeface="Times New Roman"/>
                        </a:rPr>
                        <a:t>All flights divert from over polar regions (&gt;60 degrees latitude) divert to lower latiitude routes requiring more fuel and flight time for 3 days. All other flights unaffected. Recovery time - two weeks</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800">
                          <a:latin typeface="Arial"/>
                          <a:ea typeface="Times New Roman"/>
                          <a:cs typeface="Times New Roman"/>
                        </a:rPr>
                        <a:t>All flights divert from over polar regions (&gt;60 degrees latitude) divert to lower latiitude routes requiring more fuel and flight time for 3 days. All other flights unaffected. Recovery time - 10 days (can give more accurate warning and earlier all clear)</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096">
                <a:tc>
                  <a:txBody>
                    <a:bodyPr/>
                    <a:lstStyle/>
                    <a:p>
                      <a:pPr algn="just">
                        <a:lnSpc>
                          <a:spcPct val="107000"/>
                        </a:lnSpc>
                        <a:spcAft>
                          <a:spcPts val="0"/>
                        </a:spcAft>
                      </a:pPr>
                      <a:r>
                        <a:rPr lang="en-GB" sz="800" b="1" dirty="0">
                          <a:latin typeface="Arial"/>
                          <a:ea typeface="Times New Roman"/>
                          <a:cs typeface="Times New Roman"/>
                        </a:rPr>
                        <a:t>Intense (&gt;G4)</a:t>
                      </a:r>
                      <a:endParaRPr lang="en-GB" sz="900" dirty="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just">
                        <a:lnSpc>
                          <a:spcPct val="107000"/>
                        </a:lnSpc>
                        <a:spcAft>
                          <a:spcPts val="0"/>
                        </a:spcAft>
                      </a:pPr>
                      <a:r>
                        <a:rPr lang="en-GB" sz="800">
                          <a:latin typeface="Arial"/>
                          <a:ea typeface="Times New Roman"/>
                          <a:cs typeface="Times New Roman"/>
                        </a:rPr>
                        <a:t>Delay/cancel take off for all polar flights (&gt;70 degrees latitude) once the event is detected. Those in flight continue as planned. Event takes a number of days, recovery would be up to 3 weeks due to the unexpected nature of the initial disruption.</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800">
                          <a:latin typeface="Arial"/>
                          <a:ea typeface="Times New Roman"/>
                          <a:cs typeface="Times New Roman"/>
                        </a:rPr>
                        <a:t>None</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800">
                          <a:latin typeface="Arial"/>
                          <a:ea typeface="Times New Roman"/>
                          <a:cs typeface="Times New Roman"/>
                        </a:rPr>
                        <a:t>None</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922">
                <a:tc>
                  <a:txBody>
                    <a:bodyPr/>
                    <a:lstStyle/>
                    <a:p>
                      <a:pPr algn="just">
                        <a:lnSpc>
                          <a:spcPct val="107000"/>
                        </a:lnSpc>
                        <a:spcAft>
                          <a:spcPts val="0"/>
                        </a:spcAft>
                      </a:pPr>
                      <a:r>
                        <a:rPr lang="en-GB" sz="800" b="1" dirty="0">
                          <a:latin typeface="Arial"/>
                          <a:ea typeface="Times New Roman"/>
                          <a:cs typeface="Times New Roman"/>
                        </a:rPr>
                        <a:t>High (&gt;G3)</a:t>
                      </a:r>
                      <a:endParaRPr lang="en-GB" sz="900" dirty="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just">
                        <a:lnSpc>
                          <a:spcPct val="107000"/>
                        </a:lnSpc>
                        <a:spcAft>
                          <a:spcPts val="0"/>
                        </a:spcAft>
                      </a:pPr>
                      <a:r>
                        <a:rPr lang="en-GB" sz="800">
                          <a:latin typeface="Arial"/>
                          <a:ea typeface="Times New Roman"/>
                          <a:cs typeface="Times New Roman"/>
                        </a:rPr>
                        <a:t>None</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800">
                          <a:latin typeface="Arial"/>
                          <a:ea typeface="Times New Roman"/>
                          <a:cs typeface="Times New Roman"/>
                        </a:rPr>
                        <a:t>None</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800">
                          <a:latin typeface="Arial"/>
                          <a:ea typeface="Times New Roman"/>
                          <a:cs typeface="Times New Roman"/>
                        </a:rPr>
                        <a:t>None</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18">
                <a:tc>
                  <a:txBody>
                    <a:bodyPr/>
                    <a:lstStyle/>
                    <a:p>
                      <a:pPr algn="just">
                        <a:lnSpc>
                          <a:spcPct val="107000"/>
                        </a:lnSpc>
                        <a:spcAft>
                          <a:spcPts val="0"/>
                        </a:spcAft>
                      </a:pPr>
                      <a:r>
                        <a:rPr lang="en-GB" sz="800" b="1" dirty="0">
                          <a:latin typeface="Arial"/>
                          <a:ea typeface="Times New Roman"/>
                          <a:cs typeface="Times New Roman"/>
                        </a:rPr>
                        <a:t>Moderate (&gt;G2)</a:t>
                      </a:r>
                      <a:endParaRPr lang="en-GB" sz="900" dirty="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just">
                        <a:lnSpc>
                          <a:spcPct val="107000"/>
                        </a:lnSpc>
                        <a:spcAft>
                          <a:spcPts val="0"/>
                        </a:spcAft>
                      </a:pPr>
                      <a:r>
                        <a:rPr lang="en-GB" sz="800">
                          <a:latin typeface="Arial"/>
                          <a:ea typeface="Times New Roman"/>
                          <a:cs typeface="Times New Roman"/>
                        </a:rPr>
                        <a:t>None</a:t>
                      </a:r>
                      <a:endParaRPr lang="en-GB" sz="90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800" dirty="0">
                          <a:latin typeface="Arial"/>
                          <a:ea typeface="Times New Roman"/>
                          <a:cs typeface="Times New Roman"/>
                        </a:rPr>
                        <a:t>None</a:t>
                      </a:r>
                      <a:endParaRPr lang="en-GB" sz="900" dirty="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800" dirty="0">
                          <a:latin typeface="Arial"/>
                          <a:ea typeface="Times New Roman"/>
                          <a:cs typeface="Times New Roman"/>
                        </a:rPr>
                        <a:t>None</a:t>
                      </a:r>
                      <a:endParaRPr lang="en-GB" sz="900" dirty="0">
                        <a:latin typeface="Calibri"/>
                        <a:ea typeface="Calibri"/>
                        <a:cs typeface="Times New Roman"/>
                      </a:endParaRPr>
                    </a:p>
                  </a:txBody>
                  <a:tcPr marL="56545" marR="565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TextBox 6"/>
          <p:cNvSpPr txBox="1"/>
          <p:nvPr/>
        </p:nvSpPr>
        <p:spPr>
          <a:xfrm>
            <a:off x="1403648" y="4653136"/>
            <a:ext cx="6552728" cy="2031325"/>
          </a:xfrm>
          <a:prstGeom prst="rect">
            <a:avLst/>
          </a:prstGeom>
          <a:noFill/>
        </p:spPr>
        <p:txBody>
          <a:bodyPr wrap="square" rtlCol="0">
            <a:spAutoFit/>
          </a:bodyPr>
          <a:lstStyle/>
          <a:p>
            <a:pPr>
              <a:buFont typeface="Arial" pitchFamily="34" charset="0"/>
              <a:buChar char="•"/>
            </a:pPr>
            <a:r>
              <a:rPr lang="en-GB" dirty="0" smtClean="0"/>
              <a:t> With no forecast </a:t>
            </a:r>
          </a:p>
          <a:p>
            <a:pPr lvl="1">
              <a:buFont typeface="Arial" pitchFamily="34" charset="0"/>
              <a:buChar char="•"/>
            </a:pPr>
            <a:r>
              <a:rPr lang="en-GB" dirty="0" smtClean="0"/>
              <a:t> aircraft in flight would continue as planned</a:t>
            </a:r>
          </a:p>
          <a:p>
            <a:pPr lvl="1">
              <a:buFont typeface="Arial" pitchFamily="34" charset="0"/>
              <a:buChar char="•"/>
            </a:pPr>
            <a:r>
              <a:rPr lang="en-GB" dirty="0" smtClean="0"/>
              <a:t> aircraft yet to take off grounded for several hours</a:t>
            </a:r>
          </a:p>
          <a:p>
            <a:pPr>
              <a:buFont typeface="Arial" pitchFamily="34" charset="0"/>
              <a:buChar char="•"/>
            </a:pPr>
            <a:r>
              <a:rPr lang="en-GB" dirty="0" smtClean="0"/>
              <a:t> With forecast - Aircraft could be diverted to lower latitude routes</a:t>
            </a:r>
          </a:p>
          <a:p>
            <a:pPr>
              <a:buFont typeface="Arial" pitchFamily="34" charset="0"/>
              <a:buChar char="•"/>
            </a:pPr>
            <a:r>
              <a:rPr lang="en-GB" dirty="0" smtClean="0"/>
              <a:t> Disruption to flight schedules would take weeks to recover</a:t>
            </a:r>
          </a:p>
          <a:p>
            <a:endParaRPr lang="en-GB" dirty="0" smtClean="0"/>
          </a:p>
          <a:p>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Economic Approach</a:t>
            </a:r>
            <a:endParaRPr lang="en-GB" dirty="0"/>
          </a:p>
        </p:txBody>
      </p:sp>
      <p:sp>
        <p:nvSpPr>
          <p:cNvPr id="3" name="Content Placeholder 2"/>
          <p:cNvSpPr>
            <a:spLocks noGrp="1"/>
          </p:cNvSpPr>
          <p:nvPr>
            <p:ph idx="1"/>
          </p:nvPr>
        </p:nvSpPr>
        <p:spPr/>
        <p:txBody>
          <a:bodyPr>
            <a:normAutofit fontScale="85000" lnSpcReduction="10000"/>
          </a:bodyPr>
          <a:lstStyle/>
          <a:p>
            <a:r>
              <a:rPr lang="en-GB" dirty="0" err="1" smtClean="0"/>
              <a:t>Footprinting</a:t>
            </a:r>
            <a:r>
              <a:rPr lang="en-GB" dirty="0" smtClean="0"/>
              <a:t> </a:t>
            </a:r>
          </a:p>
          <a:p>
            <a:pPr lvl="1"/>
            <a:r>
              <a:rPr lang="en-GB" dirty="0" smtClean="0"/>
              <a:t>Physical </a:t>
            </a:r>
            <a:r>
              <a:rPr lang="en-GB" dirty="0" err="1" smtClean="0"/>
              <a:t>footprinting</a:t>
            </a:r>
            <a:r>
              <a:rPr lang="en-GB" dirty="0" smtClean="0"/>
              <a:t>, impact table, resilience table</a:t>
            </a:r>
          </a:p>
          <a:p>
            <a:pPr lvl="1"/>
            <a:r>
              <a:rPr lang="en-GB" dirty="0" smtClean="0"/>
              <a:t>Evidence on man-made (fire &amp; explosion, terrorism) &amp; natural hazards (windstorms, quakes) impacts </a:t>
            </a:r>
          </a:p>
          <a:p>
            <a:r>
              <a:rPr lang="en-GB" dirty="0" smtClean="0"/>
              <a:t>Bottom-up analysis</a:t>
            </a:r>
          </a:p>
          <a:p>
            <a:pPr lvl="1"/>
            <a:r>
              <a:rPr lang="en-GB" dirty="0" smtClean="0"/>
              <a:t>Value of Lost Load emerging across the footprint (timestamp, location, severity and duration of </a:t>
            </a:r>
            <a:r>
              <a:rPr lang="en-GB" dirty="0" err="1" smtClean="0"/>
              <a:t>substorm</a:t>
            </a:r>
            <a:r>
              <a:rPr lang="en-GB" dirty="0" smtClean="0"/>
              <a:t>)</a:t>
            </a:r>
          </a:p>
          <a:p>
            <a:pPr lvl="1"/>
            <a:r>
              <a:rPr lang="en-GB" dirty="0" smtClean="0"/>
              <a:t>Physical damage &amp; business interruption</a:t>
            </a:r>
            <a:endParaRPr lang="en-GB" dirty="0"/>
          </a:p>
          <a:p>
            <a:r>
              <a:rPr lang="en-GB" dirty="0" err="1" smtClean="0"/>
              <a:t>Spillovers</a:t>
            </a:r>
            <a:endParaRPr lang="en-GB" dirty="0"/>
          </a:p>
          <a:p>
            <a:pPr lvl="1"/>
            <a:r>
              <a:rPr lang="en-GB" dirty="0" smtClean="0"/>
              <a:t>International spill-overs via Input-Output Model</a:t>
            </a:r>
          </a:p>
          <a:p>
            <a:pPr lvl="1"/>
            <a:r>
              <a:rPr lang="en-GB" dirty="0" smtClean="0"/>
              <a:t>Reallocation of costs across countries and sectors</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cxnSp>
        <p:nvCxnSpPr>
          <p:cNvPr id="102" name="Straight Arrow Connector 101"/>
          <p:cNvCxnSpPr/>
          <p:nvPr/>
        </p:nvCxnSpPr>
        <p:spPr>
          <a:xfrm>
            <a:off x="7812360" y="4323394"/>
            <a:ext cx="0" cy="712393"/>
          </a:xfrm>
          <a:prstGeom prst="straightConnector1">
            <a:avLst/>
          </a:prstGeom>
          <a:ln w="254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464024" y="5490949"/>
            <a:ext cx="282691" cy="154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V="1">
            <a:off x="5564359" y="3479580"/>
            <a:ext cx="1193120" cy="1485224"/>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grpSp>
        <p:nvGrpSpPr>
          <p:cNvPr id="21" name="Group 20"/>
          <p:cNvGrpSpPr/>
          <p:nvPr/>
        </p:nvGrpSpPr>
        <p:grpSpPr>
          <a:xfrm>
            <a:off x="49163" y="2713366"/>
            <a:ext cx="2689661" cy="3128837"/>
            <a:chOff x="-39325" y="1728300"/>
            <a:chExt cx="2689661" cy="3128837"/>
          </a:xfrm>
        </p:grpSpPr>
        <p:grpSp>
          <p:nvGrpSpPr>
            <p:cNvPr id="5" name="Group 4"/>
            <p:cNvGrpSpPr/>
            <p:nvPr/>
          </p:nvGrpSpPr>
          <p:grpSpPr>
            <a:xfrm>
              <a:off x="660952" y="1728300"/>
              <a:ext cx="1485899" cy="1003666"/>
              <a:chOff x="660952" y="1728300"/>
              <a:chExt cx="1485899" cy="1003666"/>
            </a:xfrm>
          </p:grpSpPr>
          <p:sp>
            <p:nvSpPr>
              <p:cNvPr id="4" name="Rectangle 3"/>
              <p:cNvSpPr/>
              <p:nvPr/>
            </p:nvSpPr>
            <p:spPr>
              <a:xfrm>
                <a:off x="660952" y="1728300"/>
                <a:ext cx="1485899" cy="949016"/>
              </a:xfrm>
              <a:prstGeom prst="rect">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95891" y="1762470"/>
                <a:ext cx="1411357" cy="969496"/>
              </a:xfrm>
              <a:prstGeom prst="rect">
                <a:avLst/>
              </a:prstGeom>
              <a:noFill/>
            </p:spPr>
            <p:txBody>
              <a:bodyPr wrap="square" rtlCol="0">
                <a:spAutoFit/>
              </a:bodyPr>
              <a:lstStyle/>
              <a:p>
                <a:pPr algn="ctr"/>
                <a:r>
                  <a:rPr lang="en-US" b="1" dirty="0" smtClean="0">
                    <a:solidFill>
                      <a:schemeClr val="tx1">
                        <a:lumMod val="95000"/>
                        <a:lumOff val="5000"/>
                      </a:schemeClr>
                    </a:solidFill>
                  </a:rPr>
                  <a:t>Man-made </a:t>
                </a:r>
                <a:endParaRPr lang="en-US" b="1" dirty="0">
                  <a:solidFill>
                    <a:schemeClr val="tx1">
                      <a:lumMod val="95000"/>
                      <a:lumOff val="5000"/>
                    </a:schemeClr>
                  </a:solidFill>
                </a:endParaRPr>
              </a:p>
              <a:p>
                <a:pPr marL="285743" indent="-285743">
                  <a:buFontTx/>
                  <a:buChar char="-"/>
                </a:pPr>
                <a:r>
                  <a:rPr lang="en-US" sz="1300" dirty="0" smtClean="0"/>
                  <a:t>Fire </a:t>
                </a:r>
                <a:endParaRPr lang="en-US" sz="1300" dirty="0"/>
              </a:p>
              <a:p>
                <a:pPr marL="285743" indent="-285743">
                  <a:buFontTx/>
                  <a:buChar char="-"/>
                </a:pPr>
                <a:r>
                  <a:rPr lang="en-US" sz="1300" dirty="0" smtClean="0"/>
                  <a:t>Explosion</a:t>
                </a:r>
                <a:endParaRPr lang="en-US" sz="1300" dirty="0"/>
              </a:p>
              <a:p>
                <a:pPr marL="285743" indent="-285743">
                  <a:buFontTx/>
                  <a:buChar char="-"/>
                </a:pPr>
                <a:endParaRPr lang="en-US" sz="1300" dirty="0"/>
              </a:p>
            </p:txBody>
          </p:sp>
        </p:grpSp>
        <p:grpSp>
          <p:nvGrpSpPr>
            <p:cNvPr id="6" name="Group 5"/>
            <p:cNvGrpSpPr/>
            <p:nvPr/>
          </p:nvGrpSpPr>
          <p:grpSpPr>
            <a:xfrm>
              <a:off x="652454" y="3044696"/>
              <a:ext cx="1485899" cy="841082"/>
              <a:chOff x="652454" y="3044696"/>
              <a:chExt cx="1485899" cy="841082"/>
            </a:xfrm>
          </p:grpSpPr>
          <p:sp>
            <p:nvSpPr>
              <p:cNvPr id="23" name="Rectangle 22"/>
              <p:cNvSpPr/>
              <p:nvPr/>
            </p:nvSpPr>
            <p:spPr>
              <a:xfrm>
                <a:off x="652454" y="3046183"/>
                <a:ext cx="1485899" cy="839595"/>
              </a:xfrm>
              <a:prstGeom prst="rect">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09604" y="3044696"/>
                <a:ext cx="1401417" cy="769441"/>
              </a:xfrm>
              <a:prstGeom prst="rect">
                <a:avLst/>
              </a:prstGeom>
              <a:noFill/>
            </p:spPr>
            <p:txBody>
              <a:bodyPr wrap="square" rtlCol="0">
                <a:spAutoFit/>
              </a:bodyPr>
              <a:lstStyle/>
              <a:p>
                <a:pPr algn="ctr"/>
                <a:r>
                  <a:rPr lang="en-US" b="1" dirty="0" smtClean="0"/>
                  <a:t>Nat-Cat </a:t>
                </a:r>
                <a:endParaRPr lang="en-US" b="1" dirty="0"/>
              </a:p>
              <a:p>
                <a:pPr marL="285743" indent="-285743">
                  <a:buFontTx/>
                  <a:buChar char="-"/>
                </a:pPr>
                <a:r>
                  <a:rPr lang="en-US" sz="1300" dirty="0" smtClean="0"/>
                  <a:t>Windstorms</a:t>
                </a:r>
                <a:endParaRPr lang="en-US" sz="1300" dirty="0"/>
              </a:p>
              <a:p>
                <a:pPr marL="285743" indent="-285743">
                  <a:buFontTx/>
                  <a:buChar char="-"/>
                </a:pPr>
                <a:r>
                  <a:rPr lang="en-US" sz="1300" dirty="0" smtClean="0"/>
                  <a:t>Earthquakes</a:t>
                </a:r>
                <a:endParaRPr lang="en-US" sz="1300" dirty="0"/>
              </a:p>
            </p:txBody>
          </p:sp>
        </p:grpSp>
        <p:grpSp>
          <p:nvGrpSpPr>
            <p:cNvPr id="12" name="Group 11"/>
            <p:cNvGrpSpPr/>
            <p:nvPr/>
          </p:nvGrpSpPr>
          <p:grpSpPr>
            <a:xfrm>
              <a:off x="2146851" y="2187011"/>
              <a:ext cx="503485" cy="2355497"/>
              <a:chOff x="2146851" y="2187011"/>
              <a:chExt cx="712225" cy="2355497"/>
            </a:xfrm>
          </p:grpSpPr>
          <p:cxnSp>
            <p:nvCxnSpPr>
              <p:cNvPr id="8" name="Straight Connector 7"/>
              <p:cNvCxnSpPr/>
              <p:nvPr/>
            </p:nvCxnSpPr>
            <p:spPr>
              <a:xfrm flipV="1">
                <a:off x="2146851" y="2192594"/>
                <a:ext cx="704504" cy="7669"/>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2154571" y="3420552"/>
                <a:ext cx="704505" cy="7669"/>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836605" y="2187011"/>
                <a:ext cx="4916" cy="2355497"/>
              </a:xfrm>
              <a:prstGeom prst="line">
                <a:avLst/>
              </a:prstGeom>
              <a:ln w="25400"/>
            </p:spPr>
            <p:style>
              <a:lnRef idx="1">
                <a:schemeClr val="accent1"/>
              </a:lnRef>
              <a:fillRef idx="0">
                <a:schemeClr val="accent1"/>
              </a:fillRef>
              <a:effectRef idx="0">
                <a:schemeClr val="accent1"/>
              </a:effectRef>
              <a:fontRef idx="minor">
                <a:schemeClr val="tx1"/>
              </a:fontRef>
            </p:style>
          </p:cxnSp>
        </p:grpSp>
        <p:grpSp>
          <p:nvGrpSpPr>
            <p:cNvPr id="20" name="Group 19"/>
            <p:cNvGrpSpPr/>
            <p:nvPr/>
          </p:nvGrpSpPr>
          <p:grpSpPr>
            <a:xfrm>
              <a:off x="-39325" y="1927124"/>
              <a:ext cx="693171" cy="2930013"/>
              <a:chOff x="-39325" y="1927124"/>
              <a:chExt cx="693171" cy="2930013"/>
            </a:xfrm>
          </p:grpSpPr>
          <p:grpSp>
            <p:nvGrpSpPr>
              <p:cNvPr id="18" name="Group 17"/>
              <p:cNvGrpSpPr/>
              <p:nvPr/>
            </p:nvGrpSpPr>
            <p:grpSpPr>
              <a:xfrm>
                <a:off x="373623" y="1966452"/>
                <a:ext cx="280223" cy="2831693"/>
                <a:chOff x="373623" y="1966452"/>
                <a:chExt cx="280223" cy="2831693"/>
              </a:xfrm>
            </p:grpSpPr>
            <p:cxnSp>
              <p:nvCxnSpPr>
                <p:cNvPr id="14" name="Straight Arrow Connector 13"/>
                <p:cNvCxnSpPr/>
                <p:nvPr/>
              </p:nvCxnSpPr>
              <p:spPr>
                <a:xfrm>
                  <a:off x="373623" y="2216507"/>
                  <a:ext cx="27530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378543" y="3411129"/>
                  <a:ext cx="27530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82923" y="1966452"/>
                  <a:ext cx="532" cy="2831693"/>
                </a:xfrm>
                <a:prstGeom prst="line">
                  <a:avLst/>
                </a:prstGeom>
                <a:ln w="25400"/>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9325" y="1927124"/>
                <a:ext cx="461665" cy="2930013"/>
              </a:xfrm>
              <a:prstGeom prst="rect">
                <a:avLst/>
              </a:prstGeom>
              <a:solidFill>
                <a:schemeClr val="accent2">
                  <a:lumMod val="75000"/>
                </a:schemeClr>
              </a:solidFill>
            </p:spPr>
            <p:txBody>
              <a:bodyPr vert="vert270" wrap="square" rtlCol="0">
                <a:spAutoFit/>
              </a:bodyPr>
              <a:lstStyle/>
              <a:p>
                <a:pPr algn="ctr"/>
                <a:r>
                  <a:rPr lang="en-US" dirty="0" smtClean="0">
                    <a:solidFill>
                      <a:schemeClr val="bg1"/>
                    </a:solidFill>
                    <a:latin typeface="Arial" charset="0"/>
                    <a:ea typeface="Arial" charset="0"/>
                    <a:cs typeface="Arial" charset="0"/>
                  </a:rPr>
                  <a:t>Common Footprints </a:t>
                </a:r>
                <a:endParaRPr lang="en-US" dirty="0">
                  <a:solidFill>
                    <a:schemeClr val="bg1"/>
                  </a:solidFill>
                  <a:latin typeface="Arial" charset="0"/>
                  <a:ea typeface="Arial" charset="0"/>
                  <a:cs typeface="Arial" charset="0"/>
                </a:endParaRPr>
              </a:p>
            </p:txBody>
          </p:sp>
        </p:grpSp>
      </p:grpSp>
      <p:cxnSp>
        <p:nvCxnSpPr>
          <p:cNvPr id="25" name="Straight Connector 24"/>
          <p:cNvCxnSpPr/>
          <p:nvPr/>
        </p:nvCxnSpPr>
        <p:spPr>
          <a:xfrm flipV="1">
            <a:off x="49164" y="2346596"/>
            <a:ext cx="9094837" cy="813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2975062" y="1968295"/>
            <a:ext cx="4118" cy="381491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2742178" y="3261471"/>
            <a:ext cx="1550303" cy="1150094"/>
          </a:xfrm>
          <a:prstGeom prst="straightConnector1">
            <a:avLst/>
          </a:prstGeom>
          <a:ln w="254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773779" y="5133461"/>
            <a:ext cx="1619127" cy="1394725"/>
            <a:chOff x="752524" y="4445456"/>
            <a:chExt cx="1657606" cy="969496"/>
          </a:xfrm>
        </p:grpSpPr>
        <p:sp>
          <p:nvSpPr>
            <p:cNvPr id="53" name="Rectangle 52"/>
            <p:cNvSpPr/>
            <p:nvPr/>
          </p:nvSpPr>
          <p:spPr>
            <a:xfrm>
              <a:off x="752524" y="4465123"/>
              <a:ext cx="1489921" cy="949829"/>
            </a:xfrm>
            <a:prstGeom prst="rect">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811424" y="4445456"/>
              <a:ext cx="1598706" cy="955455"/>
            </a:xfrm>
            <a:prstGeom prst="rect">
              <a:avLst/>
            </a:prstGeom>
            <a:noFill/>
          </p:spPr>
          <p:txBody>
            <a:bodyPr wrap="square" rtlCol="0">
              <a:spAutoFit/>
            </a:bodyPr>
            <a:lstStyle/>
            <a:p>
              <a:pPr algn="ctr"/>
              <a:r>
                <a:rPr lang="en-US" b="1" dirty="0" smtClean="0">
                  <a:solidFill>
                    <a:schemeClr val="tx1">
                      <a:lumMod val="95000"/>
                      <a:lumOff val="5000"/>
                    </a:schemeClr>
                  </a:solidFill>
                </a:rPr>
                <a:t>Terrorism</a:t>
              </a:r>
              <a:endParaRPr lang="en-US" b="1" dirty="0">
                <a:solidFill>
                  <a:schemeClr val="tx1">
                    <a:lumMod val="95000"/>
                    <a:lumOff val="5000"/>
                  </a:schemeClr>
                </a:solidFill>
              </a:endParaRPr>
            </a:p>
            <a:p>
              <a:pPr marL="285750" indent="-285750">
                <a:buFont typeface="Arial" panose="020B0604020202020204" pitchFamily="34" charset="0"/>
                <a:buChar char="•"/>
              </a:pPr>
              <a:r>
                <a:rPr lang="en-US" sz="1300" dirty="0" err="1" smtClean="0"/>
                <a:t>Powergrid</a:t>
              </a:r>
              <a:r>
                <a:rPr lang="en-US" sz="1300" dirty="0" smtClean="0"/>
                <a:t> </a:t>
              </a:r>
              <a:r>
                <a:rPr lang="en-US" sz="1300" dirty="0"/>
                <a:t>(</a:t>
              </a:r>
              <a:r>
                <a:rPr lang="en-US" sz="1300" dirty="0" smtClean="0"/>
                <a:t>key cities)</a:t>
              </a:r>
              <a:endParaRPr lang="en-US" sz="1300" dirty="0"/>
            </a:p>
            <a:p>
              <a:pPr marL="285750" indent="-285750">
                <a:buFont typeface="Arial" panose="020B0604020202020204" pitchFamily="34" charset="0"/>
                <a:buChar char="•"/>
              </a:pPr>
              <a:r>
                <a:rPr lang="en-US" sz="1300" dirty="0" smtClean="0">
                  <a:solidFill>
                    <a:schemeClr val="bg1">
                      <a:lumMod val="65000"/>
                    </a:schemeClr>
                  </a:solidFill>
                </a:rPr>
                <a:t>Civil aviation</a:t>
              </a:r>
            </a:p>
            <a:p>
              <a:pPr marL="285750" indent="-285750">
                <a:buFont typeface="Arial" panose="020B0604020202020204" pitchFamily="34" charset="0"/>
                <a:buChar char="•"/>
              </a:pPr>
              <a:r>
                <a:rPr lang="en-US" sz="1300" dirty="0" smtClean="0">
                  <a:solidFill>
                    <a:schemeClr val="bg1">
                      <a:lumMod val="65000"/>
                    </a:schemeClr>
                  </a:solidFill>
                </a:rPr>
                <a:t>Commercial aviation</a:t>
              </a:r>
              <a:endParaRPr lang="en-US" sz="1300" dirty="0">
                <a:solidFill>
                  <a:schemeClr val="bg1">
                    <a:lumMod val="65000"/>
                  </a:schemeClr>
                </a:solidFill>
              </a:endParaRPr>
            </a:p>
          </p:txBody>
        </p:sp>
      </p:grpSp>
      <p:cxnSp>
        <p:nvCxnSpPr>
          <p:cNvPr id="78" name="Straight Connector 77"/>
          <p:cNvCxnSpPr/>
          <p:nvPr/>
        </p:nvCxnSpPr>
        <p:spPr>
          <a:xfrm flipV="1">
            <a:off x="2228387" y="5519906"/>
            <a:ext cx="498027" cy="7669"/>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44" name="Group 43"/>
          <p:cNvGrpSpPr/>
          <p:nvPr/>
        </p:nvGrpSpPr>
        <p:grpSpPr>
          <a:xfrm>
            <a:off x="3689535" y="4653132"/>
            <a:ext cx="1930639" cy="1253480"/>
            <a:chOff x="3206907" y="2961066"/>
            <a:chExt cx="1628939" cy="893765"/>
          </a:xfrm>
        </p:grpSpPr>
        <p:sp>
          <p:nvSpPr>
            <p:cNvPr id="79" name="Rectangle 78"/>
            <p:cNvSpPr/>
            <p:nvPr/>
          </p:nvSpPr>
          <p:spPr>
            <a:xfrm>
              <a:off x="3206907" y="2980372"/>
              <a:ext cx="1571570" cy="874459"/>
            </a:xfrm>
            <a:prstGeom prst="rect">
              <a:avLst/>
            </a:prstGeom>
            <a:solidFill>
              <a:schemeClr val="accent6">
                <a:alpha val="9000"/>
              </a:schemeClr>
            </a:solidFill>
            <a:ln>
              <a:solidFill>
                <a:schemeClr val="accent6">
                  <a:shade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0" name="TextBox 79"/>
            <p:cNvSpPr txBox="1"/>
            <p:nvPr/>
          </p:nvSpPr>
          <p:spPr>
            <a:xfrm>
              <a:off x="3236484" y="2961066"/>
              <a:ext cx="1599362" cy="855867"/>
            </a:xfrm>
            <a:prstGeom prst="rect">
              <a:avLst/>
            </a:prstGeom>
            <a:noFill/>
          </p:spPr>
          <p:txBody>
            <a:bodyPr wrap="square" rtlCol="0">
              <a:spAutoFit/>
            </a:bodyPr>
            <a:lstStyle/>
            <a:p>
              <a:pPr algn="ctr"/>
              <a:r>
                <a:rPr lang="en-US" sz="1500" b="1" dirty="0" smtClean="0">
                  <a:latin typeface="+mj-lt"/>
                  <a:ea typeface="Arial" charset="0"/>
                  <a:cs typeface="Arial" charset="0"/>
                </a:rPr>
                <a:t>UK / Europe black-outs</a:t>
              </a:r>
              <a:endParaRPr lang="en-US" sz="1500" dirty="0">
                <a:latin typeface="+mj-lt"/>
                <a:ea typeface="Arial" charset="0"/>
                <a:cs typeface="Arial" charset="0"/>
              </a:endParaRPr>
            </a:p>
            <a:p>
              <a:pPr marL="285750" indent="-285750">
                <a:buFont typeface="Arial" panose="020B0604020202020204" pitchFamily="34" charset="0"/>
                <a:buChar char="•"/>
              </a:pPr>
              <a:r>
                <a:rPr lang="en-US" sz="1400" dirty="0" smtClean="0">
                  <a:latin typeface="+mj-lt"/>
                </a:rPr>
                <a:t>Economic costs of Space weather </a:t>
              </a:r>
            </a:p>
            <a:p>
              <a:pPr marL="285750" indent="-285750">
                <a:buFont typeface="Arial" panose="020B0604020202020204" pitchFamily="34" charset="0"/>
                <a:buChar char="•"/>
              </a:pPr>
              <a:r>
                <a:rPr lang="en-US" sz="1400" dirty="0">
                  <a:latin typeface="+mj-lt"/>
                </a:rPr>
                <a:t>B</a:t>
              </a:r>
              <a:r>
                <a:rPr lang="en-US" sz="1400" dirty="0" smtClean="0">
                  <a:latin typeface="+mj-lt"/>
                </a:rPr>
                <a:t>y county &amp; sector</a:t>
              </a:r>
              <a:endParaRPr lang="en-US" sz="1400" dirty="0">
                <a:latin typeface="+mj-lt"/>
                <a:ea typeface="Arial" charset="0"/>
                <a:cs typeface="Arial" charset="0"/>
              </a:endParaRPr>
            </a:p>
          </p:txBody>
        </p:sp>
      </p:grpSp>
      <p:cxnSp>
        <p:nvCxnSpPr>
          <p:cNvPr id="81" name="Straight Arrow Connector 80"/>
          <p:cNvCxnSpPr/>
          <p:nvPr/>
        </p:nvCxnSpPr>
        <p:spPr>
          <a:xfrm>
            <a:off x="2737702" y="4427419"/>
            <a:ext cx="966598" cy="25013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grpSp>
        <p:nvGrpSpPr>
          <p:cNvPr id="82" name="Group 81"/>
          <p:cNvGrpSpPr/>
          <p:nvPr/>
        </p:nvGrpSpPr>
        <p:grpSpPr>
          <a:xfrm>
            <a:off x="4323993" y="2412680"/>
            <a:ext cx="1571570" cy="1455156"/>
            <a:chOff x="3206907" y="2980372"/>
            <a:chExt cx="1571570" cy="1455156"/>
          </a:xfrm>
        </p:grpSpPr>
        <p:sp>
          <p:nvSpPr>
            <p:cNvPr id="83" name="Rectangle 82"/>
            <p:cNvSpPr/>
            <p:nvPr/>
          </p:nvSpPr>
          <p:spPr>
            <a:xfrm>
              <a:off x="3206907" y="2980372"/>
              <a:ext cx="1571570" cy="1455156"/>
            </a:xfrm>
            <a:prstGeom prst="rect">
              <a:avLst/>
            </a:prstGeom>
            <a:solidFill>
              <a:schemeClr val="accent6">
                <a:alpha val="9000"/>
              </a:schemeClr>
            </a:solidFill>
            <a:ln>
              <a:solidFill>
                <a:schemeClr val="accent6">
                  <a:shade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4" name="TextBox 83"/>
            <p:cNvSpPr txBox="1"/>
            <p:nvPr/>
          </p:nvSpPr>
          <p:spPr>
            <a:xfrm>
              <a:off x="3227829" y="2988580"/>
              <a:ext cx="1550648" cy="1446550"/>
            </a:xfrm>
            <a:prstGeom prst="rect">
              <a:avLst/>
            </a:prstGeom>
            <a:noFill/>
          </p:spPr>
          <p:txBody>
            <a:bodyPr wrap="square" rtlCol="0">
              <a:spAutoFit/>
            </a:bodyPr>
            <a:lstStyle/>
            <a:p>
              <a:pPr algn="ctr"/>
              <a:r>
                <a:rPr lang="en-US" sz="1500" b="1" dirty="0" smtClean="0">
                  <a:latin typeface="+mj-lt"/>
                  <a:ea typeface="Arial" charset="0"/>
                  <a:cs typeface="Arial" charset="0"/>
                </a:rPr>
                <a:t>Robustness and extensions</a:t>
              </a:r>
            </a:p>
            <a:p>
              <a:pPr marL="285750" indent="-285750">
                <a:buFont typeface="Arial" panose="020B0604020202020204" pitchFamily="34" charset="0"/>
                <a:buChar char="•"/>
              </a:pPr>
              <a:r>
                <a:rPr lang="en-US" sz="1400" dirty="0" smtClean="0">
                  <a:latin typeface="+mj-lt"/>
                </a:rPr>
                <a:t>Alternative cost measures</a:t>
              </a:r>
            </a:p>
            <a:p>
              <a:pPr marL="285750" indent="-285750">
                <a:buFont typeface="Arial" panose="020B0604020202020204" pitchFamily="34" charset="0"/>
                <a:buChar char="•"/>
              </a:pPr>
              <a:r>
                <a:rPr lang="en-US" sz="1400" dirty="0" smtClean="0">
                  <a:latin typeface="+mj-lt"/>
                  <a:ea typeface="Arial" charset="0"/>
                  <a:cs typeface="Arial" charset="0"/>
                </a:rPr>
                <a:t>Additional areas</a:t>
              </a:r>
              <a:endParaRPr lang="en-US" sz="1400" b="1" dirty="0">
                <a:latin typeface="+mj-lt"/>
                <a:ea typeface="Arial" charset="0"/>
                <a:cs typeface="Arial" charset="0"/>
              </a:endParaRPr>
            </a:p>
          </p:txBody>
        </p:sp>
      </p:grpSp>
      <p:cxnSp>
        <p:nvCxnSpPr>
          <p:cNvPr id="50" name="Straight Arrow Connector 49"/>
          <p:cNvCxnSpPr>
            <a:endCxn id="83" idx="2"/>
          </p:cNvCxnSpPr>
          <p:nvPr/>
        </p:nvCxnSpPr>
        <p:spPr>
          <a:xfrm flipV="1">
            <a:off x="5095164" y="3867836"/>
            <a:ext cx="14614" cy="804248"/>
          </a:xfrm>
          <a:prstGeom prst="straightConnector1">
            <a:avLst/>
          </a:prstGeom>
          <a:ln w="28575">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2993926" y="2897440"/>
            <a:ext cx="461665" cy="2930013"/>
          </a:xfrm>
          <a:prstGeom prst="rect">
            <a:avLst/>
          </a:prstGeom>
          <a:solidFill>
            <a:schemeClr val="accent2">
              <a:lumMod val="75000"/>
            </a:schemeClr>
          </a:solidFill>
        </p:spPr>
        <p:txBody>
          <a:bodyPr vert="vert270" wrap="square" rtlCol="0">
            <a:spAutoFit/>
          </a:bodyPr>
          <a:lstStyle/>
          <a:p>
            <a:pPr algn="ctr"/>
            <a:r>
              <a:rPr lang="en-US" dirty="0" smtClean="0">
                <a:solidFill>
                  <a:schemeClr val="bg1"/>
                </a:solidFill>
                <a:latin typeface="Arial" charset="0"/>
                <a:ea typeface="Arial" charset="0"/>
                <a:cs typeface="Arial" charset="0"/>
              </a:rPr>
              <a:t>Value of Lost Load (</a:t>
            </a:r>
            <a:r>
              <a:rPr lang="en-US" dirty="0" err="1" smtClean="0">
                <a:solidFill>
                  <a:schemeClr val="bg1"/>
                </a:solidFill>
                <a:latin typeface="Arial" charset="0"/>
                <a:ea typeface="Arial" charset="0"/>
                <a:cs typeface="Arial" charset="0"/>
              </a:rPr>
              <a:t>VoLL</a:t>
            </a:r>
            <a:r>
              <a:rPr lang="en-US" dirty="0" smtClean="0">
                <a:solidFill>
                  <a:schemeClr val="bg1"/>
                </a:solidFill>
                <a:latin typeface="Arial" charset="0"/>
                <a:ea typeface="Arial" charset="0"/>
                <a:cs typeface="Arial" charset="0"/>
              </a:rPr>
              <a:t>)</a:t>
            </a:r>
            <a:endParaRPr lang="en-US" dirty="0">
              <a:solidFill>
                <a:schemeClr val="bg1"/>
              </a:solidFill>
              <a:latin typeface="Arial" charset="0"/>
              <a:ea typeface="Arial" charset="0"/>
              <a:cs typeface="Arial" charset="0"/>
            </a:endParaRPr>
          </a:p>
        </p:txBody>
      </p:sp>
      <p:sp>
        <p:nvSpPr>
          <p:cNvPr id="86" name="TextBox 85"/>
          <p:cNvSpPr txBox="1"/>
          <p:nvPr/>
        </p:nvSpPr>
        <p:spPr>
          <a:xfrm>
            <a:off x="3010090" y="2001253"/>
            <a:ext cx="3132380" cy="369332"/>
          </a:xfrm>
          <a:prstGeom prst="rect">
            <a:avLst/>
          </a:prstGeom>
          <a:noFill/>
        </p:spPr>
        <p:txBody>
          <a:bodyPr wrap="square" rtlCol="0">
            <a:spAutoFit/>
          </a:bodyPr>
          <a:lstStyle/>
          <a:p>
            <a:pPr algn="ctr"/>
            <a:r>
              <a:rPr lang="en-US" b="1" i="1" dirty="0" smtClean="0">
                <a:solidFill>
                  <a:schemeClr val="accent2">
                    <a:lumMod val="50000"/>
                  </a:schemeClr>
                </a:solidFill>
              </a:rPr>
              <a:t>Bottom-up Analysis</a:t>
            </a:r>
            <a:endParaRPr lang="en-US" b="1" i="1" dirty="0">
              <a:solidFill>
                <a:schemeClr val="accent2">
                  <a:lumMod val="50000"/>
                </a:schemeClr>
              </a:solidFill>
            </a:endParaRPr>
          </a:p>
        </p:txBody>
      </p:sp>
      <p:cxnSp>
        <p:nvCxnSpPr>
          <p:cNvPr id="87" name="Straight Connector 86"/>
          <p:cNvCxnSpPr/>
          <p:nvPr/>
        </p:nvCxnSpPr>
        <p:spPr>
          <a:xfrm flipH="1">
            <a:off x="6109210" y="1987960"/>
            <a:ext cx="4118" cy="381491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rot="16200000">
            <a:off x="2774882" y="3229881"/>
            <a:ext cx="2115944" cy="353943"/>
          </a:xfrm>
          <a:prstGeom prst="rect">
            <a:avLst/>
          </a:prstGeom>
          <a:solidFill>
            <a:schemeClr val="accent2">
              <a:lumMod val="75000"/>
            </a:schemeClr>
          </a:solidFill>
        </p:spPr>
        <p:txBody>
          <a:bodyPr vert="horz" wrap="square" rtlCol="0">
            <a:spAutoFit/>
          </a:bodyPr>
          <a:lstStyle/>
          <a:p>
            <a:pPr algn="ctr"/>
            <a:r>
              <a:rPr lang="en-US" sz="1700" dirty="0" smtClean="0">
                <a:solidFill>
                  <a:schemeClr val="bg1"/>
                </a:solidFill>
                <a:latin typeface="Arial" charset="0"/>
                <a:ea typeface="Arial" charset="0"/>
                <a:cs typeface="Arial" charset="0"/>
              </a:rPr>
              <a:t>Variants/Extensions</a:t>
            </a:r>
            <a:endParaRPr lang="en-US" sz="1700" dirty="0">
              <a:solidFill>
                <a:schemeClr val="bg1"/>
              </a:solidFill>
              <a:latin typeface="Arial" charset="0"/>
              <a:ea typeface="Arial" charset="0"/>
              <a:cs typeface="Arial" charset="0"/>
            </a:endParaRPr>
          </a:p>
        </p:txBody>
      </p:sp>
      <p:sp>
        <p:nvSpPr>
          <p:cNvPr id="91" name="TextBox 90"/>
          <p:cNvSpPr txBox="1"/>
          <p:nvPr/>
        </p:nvSpPr>
        <p:spPr>
          <a:xfrm>
            <a:off x="6088890" y="1987960"/>
            <a:ext cx="3055111" cy="369332"/>
          </a:xfrm>
          <a:prstGeom prst="rect">
            <a:avLst/>
          </a:prstGeom>
          <a:noFill/>
        </p:spPr>
        <p:txBody>
          <a:bodyPr wrap="square" rtlCol="0">
            <a:spAutoFit/>
          </a:bodyPr>
          <a:lstStyle/>
          <a:p>
            <a:pPr algn="ctr"/>
            <a:r>
              <a:rPr lang="en-US" b="1" i="1" dirty="0" smtClean="0">
                <a:solidFill>
                  <a:schemeClr val="accent2">
                    <a:lumMod val="50000"/>
                  </a:schemeClr>
                </a:solidFill>
              </a:rPr>
              <a:t>Spillovers</a:t>
            </a:r>
            <a:endParaRPr lang="en-US" b="1" i="1" dirty="0">
              <a:solidFill>
                <a:schemeClr val="accent2">
                  <a:lumMod val="50000"/>
                </a:schemeClr>
              </a:solidFill>
            </a:endParaRPr>
          </a:p>
        </p:txBody>
      </p:sp>
      <p:cxnSp>
        <p:nvCxnSpPr>
          <p:cNvPr id="92" name="Straight Arrow Connector 91"/>
          <p:cNvCxnSpPr/>
          <p:nvPr/>
        </p:nvCxnSpPr>
        <p:spPr>
          <a:xfrm>
            <a:off x="5902442" y="3159563"/>
            <a:ext cx="881817" cy="2683"/>
          </a:xfrm>
          <a:prstGeom prst="straightConnector1">
            <a:avLst/>
          </a:prstGeom>
          <a:ln w="254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6125507" y="2420888"/>
            <a:ext cx="461665" cy="4032448"/>
          </a:xfrm>
          <a:prstGeom prst="rect">
            <a:avLst/>
          </a:prstGeom>
          <a:solidFill>
            <a:schemeClr val="accent2">
              <a:lumMod val="75000"/>
            </a:schemeClr>
          </a:solidFill>
        </p:spPr>
        <p:txBody>
          <a:bodyPr vert="vert270" wrap="square" rtlCol="0">
            <a:spAutoFit/>
          </a:bodyPr>
          <a:lstStyle/>
          <a:p>
            <a:pPr algn="ctr"/>
            <a:r>
              <a:rPr lang="en-US" dirty="0" smtClean="0">
                <a:solidFill>
                  <a:schemeClr val="bg1"/>
                </a:solidFill>
                <a:latin typeface="Arial" charset="0"/>
                <a:ea typeface="Arial" charset="0"/>
                <a:cs typeface="Arial" charset="0"/>
              </a:rPr>
              <a:t>International / cross-sectoral Spillovers</a:t>
            </a:r>
            <a:endParaRPr lang="en-US" dirty="0">
              <a:solidFill>
                <a:schemeClr val="bg1"/>
              </a:solidFill>
              <a:latin typeface="Arial" charset="0"/>
              <a:ea typeface="Arial" charset="0"/>
              <a:cs typeface="Arial" charset="0"/>
            </a:endParaRPr>
          </a:p>
        </p:txBody>
      </p:sp>
      <p:grpSp>
        <p:nvGrpSpPr>
          <p:cNvPr id="94" name="Group 93"/>
          <p:cNvGrpSpPr/>
          <p:nvPr/>
        </p:nvGrpSpPr>
        <p:grpSpPr>
          <a:xfrm>
            <a:off x="6782024" y="2715840"/>
            <a:ext cx="2101619" cy="1646605"/>
            <a:chOff x="3201956" y="2969465"/>
            <a:chExt cx="1576521" cy="906876"/>
          </a:xfrm>
        </p:grpSpPr>
        <p:sp>
          <p:nvSpPr>
            <p:cNvPr id="95" name="Rectangle 94"/>
            <p:cNvSpPr/>
            <p:nvPr/>
          </p:nvSpPr>
          <p:spPr>
            <a:xfrm>
              <a:off x="3206907" y="2980372"/>
              <a:ext cx="1571570" cy="874459"/>
            </a:xfrm>
            <a:prstGeom prst="rect">
              <a:avLst/>
            </a:prstGeom>
            <a:solidFill>
              <a:schemeClr val="accent6">
                <a:alpha val="9000"/>
              </a:schemeClr>
            </a:solidFill>
            <a:ln>
              <a:solidFill>
                <a:schemeClr val="accent6">
                  <a:shade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96" name="TextBox 95"/>
            <p:cNvSpPr txBox="1"/>
            <p:nvPr/>
          </p:nvSpPr>
          <p:spPr>
            <a:xfrm>
              <a:off x="3201956" y="2969465"/>
              <a:ext cx="1576521" cy="906876"/>
            </a:xfrm>
            <a:prstGeom prst="rect">
              <a:avLst/>
            </a:prstGeom>
            <a:noFill/>
          </p:spPr>
          <p:txBody>
            <a:bodyPr wrap="square" rtlCol="0">
              <a:spAutoFit/>
            </a:bodyPr>
            <a:lstStyle/>
            <a:p>
              <a:r>
                <a:rPr lang="en-US" sz="1500" b="1" dirty="0" smtClean="0">
                  <a:latin typeface="+mj-lt"/>
                  <a:ea typeface="Arial" charset="0"/>
                  <a:cs typeface="Arial" charset="0"/>
                </a:rPr>
                <a:t>Input-output model</a:t>
              </a:r>
            </a:p>
            <a:p>
              <a:pPr marL="285750" indent="-285750">
                <a:buFont typeface="Arial" panose="020B0604020202020204" pitchFamily="34" charset="0"/>
                <a:buChar char="•"/>
              </a:pPr>
              <a:r>
                <a:rPr lang="en-US" sz="1400" dirty="0" smtClean="0"/>
                <a:t>Cross-country emergence of costs</a:t>
              </a:r>
            </a:p>
            <a:p>
              <a:pPr marL="285750" indent="-285750">
                <a:buFont typeface="Arial" panose="020B0604020202020204" pitchFamily="34" charset="0"/>
                <a:buChar char="•"/>
              </a:pPr>
              <a:r>
                <a:rPr lang="en-US" sz="1400" dirty="0" smtClean="0"/>
                <a:t>Cross-sectoral allocation of costs</a:t>
              </a:r>
              <a:endParaRPr lang="en-US" sz="1500" b="1" dirty="0">
                <a:latin typeface="+mj-lt"/>
                <a:cs typeface="Arial" charset="0"/>
              </a:endParaRPr>
            </a:p>
            <a:p>
              <a:r>
                <a:rPr lang="en-US" sz="1400" dirty="0" smtClean="0">
                  <a:latin typeface="+mj-lt"/>
                  <a:cs typeface="Arial" charset="0"/>
                </a:rPr>
                <a:t>This for different recovery and forecasting scenarios.</a:t>
              </a:r>
              <a:endParaRPr lang="en-US" sz="1400" dirty="0" smtClean="0"/>
            </a:p>
          </p:txBody>
        </p:sp>
      </p:grpSp>
      <p:grpSp>
        <p:nvGrpSpPr>
          <p:cNvPr id="99" name="Group 98"/>
          <p:cNvGrpSpPr/>
          <p:nvPr/>
        </p:nvGrpSpPr>
        <p:grpSpPr>
          <a:xfrm>
            <a:off x="6975837" y="5077633"/>
            <a:ext cx="1628611" cy="1015663"/>
            <a:chOff x="3226571" y="3247140"/>
            <a:chExt cx="1601066" cy="947351"/>
          </a:xfrm>
        </p:grpSpPr>
        <p:sp>
          <p:nvSpPr>
            <p:cNvPr id="100" name="Rectangle 99"/>
            <p:cNvSpPr/>
            <p:nvPr/>
          </p:nvSpPr>
          <p:spPr>
            <a:xfrm>
              <a:off x="3226571" y="3271365"/>
              <a:ext cx="1571570" cy="874458"/>
            </a:xfrm>
            <a:prstGeom prst="rect">
              <a:avLst/>
            </a:prstGeom>
            <a:solidFill>
              <a:schemeClr val="accent2">
                <a:lumMod val="60000"/>
                <a:lumOff val="40000"/>
                <a:alpha val="27000"/>
              </a:schemeClr>
            </a:solidFill>
            <a:ln w="38100">
              <a:solidFill>
                <a:srgbClr val="FFE629"/>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01" name="TextBox 100"/>
            <p:cNvSpPr txBox="1"/>
            <p:nvPr/>
          </p:nvSpPr>
          <p:spPr>
            <a:xfrm>
              <a:off x="3276989" y="3247140"/>
              <a:ext cx="1550648" cy="947351"/>
            </a:xfrm>
            <a:prstGeom prst="rect">
              <a:avLst/>
            </a:prstGeom>
            <a:noFill/>
            <a:ln>
              <a:noFill/>
            </a:ln>
          </p:spPr>
          <p:txBody>
            <a:bodyPr wrap="square" rtlCol="0">
              <a:spAutoFit/>
            </a:bodyPr>
            <a:lstStyle/>
            <a:p>
              <a:pPr algn="ctr"/>
              <a:r>
                <a:rPr lang="en-US" sz="1500" b="1" dirty="0" smtClean="0">
                  <a:latin typeface="+mj-lt"/>
                  <a:ea typeface="Arial" charset="0"/>
                  <a:cs typeface="Arial" charset="0"/>
                </a:rPr>
                <a:t>Economic Value of Space Weather Forecasting</a:t>
              </a:r>
              <a:endParaRPr lang="en-US" sz="1500" dirty="0">
                <a:latin typeface="+mj-lt"/>
                <a:ea typeface="Arial" charset="0"/>
                <a:cs typeface="Arial" charset="0"/>
              </a:endParaRPr>
            </a:p>
          </p:txBody>
        </p:sp>
      </p:grpSp>
      <p:sp>
        <p:nvSpPr>
          <p:cNvPr id="22" name="TextBox 21"/>
          <p:cNvSpPr txBox="1"/>
          <p:nvPr/>
        </p:nvSpPr>
        <p:spPr>
          <a:xfrm>
            <a:off x="49165" y="1987960"/>
            <a:ext cx="2890683" cy="369332"/>
          </a:xfrm>
          <a:prstGeom prst="rect">
            <a:avLst/>
          </a:prstGeom>
          <a:noFill/>
        </p:spPr>
        <p:txBody>
          <a:bodyPr wrap="square" rtlCol="0">
            <a:spAutoFit/>
          </a:bodyPr>
          <a:lstStyle/>
          <a:p>
            <a:pPr algn="ctr"/>
            <a:r>
              <a:rPr lang="en-US" b="1" i="1" dirty="0" err="1" smtClean="0">
                <a:solidFill>
                  <a:schemeClr val="accent2">
                    <a:lumMod val="50000"/>
                  </a:schemeClr>
                </a:solidFill>
              </a:rPr>
              <a:t>Footprinting</a:t>
            </a:r>
            <a:endParaRPr lang="en-US" b="1" i="1" dirty="0">
              <a:solidFill>
                <a:schemeClr val="accent2">
                  <a:lumMod val="50000"/>
                </a:schemeClr>
              </a:solidFill>
            </a:endParaRPr>
          </a:p>
        </p:txBody>
      </p:sp>
      <p:sp>
        <p:nvSpPr>
          <p:cNvPr id="58" name="Shape 81"/>
          <p:cNvSpPr txBox="1">
            <a:spLocks noGrp="1"/>
          </p:cNvSpPr>
          <p:nvPr>
            <p:ph type="title"/>
          </p:nvPr>
        </p:nvSpPr>
        <p:spPr>
          <a:xfrm>
            <a:off x="-21266" y="857251"/>
            <a:ext cx="9144000" cy="636422"/>
          </a:xfrm>
          <a:prstGeom prst="rect">
            <a:avLst/>
          </a:prstGeom>
          <a:solidFill>
            <a:schemeClr val="bg1">
              <a:lumMod val="75000"/>
            </a:schemeClr>
          </a:solidFill>
        </p:spPr>
        <p:txBody>
          <a:bodyPr vert="horz" lIns="91425" tIns="91425" rIns="91425" bIns="91425" rtlCol="0" anchor="b" anchorCtr="0">
            <a:noAutofit/>
          </a:bodyPr>
          <a:lstStyle/>
          <a:p>
            <a:pPr algn="ctr"/>
            <a:r>
              <a:rPr lang="en-GB" sz="3000" dirty="0" smtClean="0">
                <a:latin typeface="Arial" charset="0"/>
                <a:ea typeface="Arial" charset="0"/>
                <a:cs typeface="Arial" charset="0"/>
              </a:rPr>
              <a:t>Economic Costing Approach</a:t>
            </a:r>
            <a:endParaRPr lang="en" sz="3000" dirty="0">
              <a:latin typeface="Arial" charset="0"/>
              <a:ea typeface="Arial" charset="0"/>
              <a:cs typeface="Arial" charset="0"/>
            </a:endParaRPr>
          </a:p>
        </p:txBody>
      </p:sp>
      <p:sp>
        <p:nvSpPr>
          <p:cNvPr id="39" name="TextBox 38"/>
          <p:cNvSpPr txBox="1"/>
          <p:nvPr/>
        </p:nvSpPr>
        <p:spPr>
          <a:xfrm>
            <a:off x="277809" y="6453336"/>
            <a:ext cx="4942263" cy="369332"/>
          </a:xfrm>
          <a:prstGeom prst="rect">
            <a:avLst/>
          </a:prstGeom>
          <a:noFill/>
        </p:spPr>
        <p:txBody>
          <a:bodyPr wrap="square" rtlCol="0">
            <a:spAutoFit/>
          </a:bodyPr>
          <a:lstStyle/>
          <a:p>
            <a:r>
              <a:rPr lang="en-US" dirty="0" err="1" smtClean="0">
                <a:solidFill>
                  <a:schemeClr val="bg1">
                    <a:lumMod val="50000"/>
                  </a:schemeClr>
                </a:solidFill>
              </a:rPr>
              <a:t>Powergrid</a:t>
            </a:r>
            <a:r>
              <a:rPr lang="en-US" dirty="0" smtClean="0">
                <a:solidFill>
                  <a:schemeClr val="bg1">
                    <a:lumMod val="50000"/>
                  </a:schemeClr>
                </a:solidFill>
              </a:rPr>
              <a:t> example – similar structure for aviation.</a:t>
            </a:r>
            <a:endParaRPr lang="en-US" dirty="0">
              <a:solidFill>
                <a:schemeClr val="bg1">
                  <a:lumMod val="50000"/>
                </a:schemeClr>
              </a:solidFill>
            </a:endParaRPr>
          </a:p>
        </p:txBody>
      </p:sp>
    </p:spTree>
    <p:extLst>
      <p:ext uri="{BB962C8B-B14F-4D97-AF65-F5344CB8AC3E}">
        <p14:creationId xmlns:p14="http://schemas.microsoft.com/office/powerpoint/2010/main" val="2528672179"/>
      </p:ext>
    </p:extLst>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Economic </a:t>
            </a:r>
            <a:r>
              <a:rPr lang="en-GB" dirty="0" smtClean="0"/>
              <a:t>Costs – Power</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10760307"/>
              </p:ext>
            </p:extLst>
          </p:nvPr>
        </p:nvGraphicFramePr>
        <p:xfrm>
          <a:off x="457200" y="1196752"/>
          <a:ext cx="4834880" cy="3672408"/>
        </p:xfrm>
        <a:graphic>
          <a:graphicData uri="http://schemas.openxmlformats.org/drawingml/2006/chart">
            <c:chart xmlns:c="http://schemas.openxmlformats.org/drawingml/2006/chart" xmlns:r="http://schemas.openxmlformats.org/officeDocument/2006/relationships" r:id="rId2"/>
          </a:graphicData>
        </a:graphic>
      </p:graphicFrame>
      <p:sp>
        <p:nvSpPr>
          <p:cNvPr id="37" name="TextBox 36"/>
          <p:cNvSpPr txBox="1"/>
          <p:nvPr/>
        </p:nvSpPr>
        <p:spPr>
          <a:xfrm>
            <a:off x="2123728" y="5229200"/>
            <a:ext cx="2016224" cy="1477328"/>
          </a:xfrm>
          <a:prstGeom prst="rect">
            <a:avLst/>
          </a:prstGeom>
          <a:noFill/>
          <a:ln>
            <a:solidFill>
              <a:schemeClr val="tx2">
                <a:lumMod val="60000"/>
                <a:lumOff val="40000"/>
              </a:schemeClr>
            </a:solidFill>
          </a:ln>
        </p:spPr>
        <p:txBody>
          <a:bodyPr wrap="square" rtlCol="0">
            <a:spAutoFit/>
          </a:bodyPr>
          <a:lstStyle/>
          <a:p>
            <a:pPr algn="ctr"/>
            <a:r>
              <a:rPr lang="en-US" sz="1500" dirty="0" smtClean="0"/>
              <a:t>Recovery capabilities likely dependent on forecasting technology, hence the similar pattern in mitigating economic costs</a:t>
            </a:r>
            <a:endParaRPr lang="en-US" sz="1500" dirty="0"/>
          </a:p>
        </p:txBody>
      </p:sp>
      <p:cxnSp>
        <p:nvCxnSpPr>
          <p:cNvPr id="40" name="Straight Arrow Connector 39"/>
          <p:cNvCxnSpPr/>
          <p:nvPr/>
        </p:nvCxnSpPr>
        <p:spPr>
          <a:xfrm>
            <a:off x="1475656" y="4509120"/>
            <a:ext cx="556593" cy="6480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2907550" y="4472013"/>
            <a:ext cx="108012" cy="6851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H="1">
            <a:off x="3419872" y="4509120"/>
            <a:ext cx="484585" cy="6505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5508104" y="4941168"/>
            <a:ext cx="2592288" cy="1224136"/>
          </a:xfrm>
          <a:prstGeom prst="rect">
            <a:avLst/>
          </a:prstGeom>
          <a:solidFill>
            <a:schemeClr val="accent1">
              <a:lumMod val="40000"/>
              <a:lumOff val="60000"/>
            </a:schemeClr>
          </a:solidFill>
          <a:ln>
            <a:solidFill>
              <a:schemeClr val="tx2">
                <a:lumMod val="75000"/>
              </a:schemeClr>
            </a:solidFill>
          </a:ln>
        </p:spPr>
        <p:txBody>
          <a:bodyPr wrap="square" rtlCol="0">
            <a:spAutoFit/>
          </a:bodyPr>
          <a:lstStyle/>
          <a:p>
            <a:pPr algn="ctr"/>
            <a:r>
              <a:rPr lang="en-US" dirty="0" smtClean="0"/>
              <a:t>Economic value of improved forecasts </a:t>
            </a:r>
          </a:p>
          <a:p>
            <a:pPr algn="ctr"/>
            <a:r>
              <a:rPr lang="en-US" dirty="0" smtClean="0"/>
              <a:t>    at least 50% just for UK direct costs</a:t>
            </a:r>
            <a:endParaRPr lang="en-US" dirty="0"/>
          </a:p>
        </p:txBody>
      </p:sp>
      <p:sp>
        <p:nvSpPr>
          <p:cNvPr id="97" name="TextBox 96"/>
          <p:cNvSpPr txBox="1"/>
          <p:nvPr/>
        </p:nvSpPr>
        <p:spPr>
          <a:xfrm>
            <a:off x="5580112" y="2152888"/>
            <a:ext cx="2304256" cy="1708160"/>
          </a:xfrm>
          <a:prstGeom prst="rect">
            <a:avLst/>
          </a:prstGeom>
          <a:solidFill>
            <a:schemeClr val="bg1">
              <a:lumMod val="85000"/>
            </a:schemeClr>
          </a:solidFill>
          <a:ln>
            <a:solidFill>
              <a:srgbClr val="FF0000"/>
            </a:solidFill>
          </a:ln>
        </p:spPr>
        <p:txBody>
          <a:bodyPr wrap="square" rtlCol="0">
            <a:spAutoFit/>
          </a:bodyPr>
          <a:lstStyle/>
          <a:p>
            <a:pPr algn="ctr"/>
            <a:r>
              <a:rPr lang="en-US" sz="1500" dirty="0" smtClean="0"/>
              <a:t>Economic cost of poor   </a:t>
            </a:r>
          </a:p>
          <a:p>
            <a:pPr algn="ctr"/>
            <a:r>
              <a:rPr lang="en-US" sz="1500" dirty="0" smtClean="0"/>
              <a:t>forecasting: </a:t>
            </a:r>
          </a:p>
          <a:p>
            <a:pPr algn="ctr"/>
            <a:r>
              <a:rPr lang="en-US" sz="1500" b="1" dirty="0" smtClean="0">
                <a:solidFill>
                  <a:srgbClr val="FF0000"/>
                </a:solidFill>
              </a:rPr>
              <a:t>2 X</a:t>
            </a:r>
            <a:r>
              <a:rPr lang="en-US" sz="1500" b="1" dirty="0" smtClean="0"/>
              <a:t> to </a:t>
            </a:r>
            <a:r>
              <a:rPr lang="en-US" sz="1500" b="1" dirty="0" smtClean="0">
                <a:solidFill>
                  <a:srgbClr val="FF0000"/>
                </a:solidFill>
              </a:rPr>
              <a:t>11 X</a:t>
            </a:r>
            <a:r>
              <a:rPr lang="en-US" sz="1500" b="1" dirty="0" smtClean="0"/>
              <a:t> </a:t>
            </a:r>
          </a:p>
          <a:p>
            <a:pPr algn="ctr"/>
            <a:r>
              <a:rPr lang="en-US" sz="1500" dirty="0" smtClean="0"/>
              <a:t>of direct loss exposure, depending on degree of system resilience</a:t>
            </a:r>
          </a:p>
          <a:p>
            <a:pPr algn="ctr"/>
            <a:r>
              <a:rPr lang="en-US" sz="1500" dirty="0" smtClean="0"/>
              <a:t>  </a:t>
            </a:r>
            <a:endParaRPr lang="en-US" sz="1500" dirty="0"/>
          </a:p>
        </p:txBody>
      </p:sp>
    </p:spTree>
    <p:extLst>
      <p:ext uri="{BB962C8B-B14F-4D97-AF65-F5344CB8AC3E}">
        <p14:creationId xmlns:p14="http://schemas.microsoft.com/office/powerpoint/2010/main" val="13115755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ent-Up Arrow 2"/>
          <p:cNvSpPr/>
          <p:nvPr/>
        </p:nvSpPr>
        <p:spPr>
          <a:xfrm flipV="1">
            <a:off x="4644008" y="2204863"/>
            <a:ext cx="2304256" cy="1296145"/>
          </a:xfrm>
          <a:prstGeom prst="bentUpArrow">
            <a:avLst>
              <a:gd name="adj1" fmla="val 9206"/>
              <a:gd name="adj2" fmla="val 16050"/>
              <a:gd name="adj3" fmla="val 9557"/>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GB" dirty="0"/>
              <a:t>Economic </a:t>
            </a:r>
            <a:r>
              <a:rPr lang="en-GB" dirty="0" smtClean="0"/>
              <a:t>Costs – Power</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54088533"/>
              </p:ext>
            </p:extLst>
          </p:nvPr>
        </p:nvGraphicFramePr>
        <p:xfrm>
          <a:off x="457200" y="1196752"/>
          <a:ext cx="4546848" cy="33409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1932848242"/>
              </p:ext>
            </p:extLst>
          </p:nvPr>
        </p:nvGraphicFramePr>
        <p:xfrm>
          <a:off x="4013215" y="3429000"/>
          <a:ext cx="4896544" cy="3535288"/>
        </p:xfrm>
        <a:graphic>
          <a:graphicData uri="http://schemas.openxmlformats.org/drawingml/2006/chart">
            <c:chart xmlns:c="http://schemas.openxmlformats.org/drawingml/2006/chart" xmlns:r="http://schemas.openxmlformats.org/officeDocument/2006/relationships" r:id="rId3"/>
          </a:graphicData>
        </a:graphic>
      </p:graphicFrame>
      <p:sp>
        <p:nvSpPr>
          <p:cNvPr id="16" name="Oval 15"/>
          <p:cNvSpPr/>
          <p:nvPr/>
        </p:nvSpPr>
        <p:spPr>
          <a:xfrm>
            <a:off x="827584" y="3429000"/>
            <a:ext cx="1440160" cy="8640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Elbow Connector 30"/>
          <p:cNvCxnSpPr/>
          <p:nvPr/>
        </p:nvCxnSpPr>
        <p:spPr>
          <a:xfrm rot="16200000" flipH="1">
            <a:off x="552666" y="4640022"/>
            <a:ext cx="1269919" cy="28803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899592" y="5418997"/>
            <a:ext cx="2016224" cy="1015663"/>
          </a:xfrm>
          <a:prstGeom prst="rect">
            <a:avLst/>
          </a:prstGeom>
          <a:noFill/>
          <a:ln>
            <a:solidFill>
              <a:schemeClr val="tx2">
                <a:lumMod val="60000"/>
                <a:lumOff val="40000"/>
              </a:schemeClr>
            </a:solidFill>
          </a:ln>
        </p:spPr>
        <p:txBody>
          <a:bodyPr wrap="square" rtlCol="0">
            <a:spAutoFit/>
          </a:bodyPr>
          <a:lstStyle/>
          <a:p>
            <a:pPr algn="ctr"/>
            <a:r>
              <a:rPr lang="en-US" sz="1500" dirty="0" smtClean="0"/>
              <a:t>Most optimistic recovery assumption paired with low/high system resilience </a:t>
            </a:r>
            <a:endParaRPr lang="en-US" sz="1500" dirty="0"/>
          </a:p>
        </p:txBody>
      </p:sp>
      <p:cxnSp>
        <p:nvCxnSpPr>
          <p:cNvPr id="40" name="Straight Arrow Connector 39"/>
          <p:cNvCxnSpPr/>
          <p:nvPr/>
        </p:nvCxnSpPr>
        <p:spPr>
          <a:xfrm>
            <a:off x="2915816" y="5733256"/>
            <a:ext cx="108012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004048" y="2802414"/>
            <a:ext cx="4104456" cy="338554"/>
          </a:xfrm>
          <a:prstGeom prst="rect">
            <a:avLst/>
          </a:prstGeom>
          <a:solidFill>
            <a:srgbClr val="C00000"/>
          </a:solidFill>
        </p:spPr>
        <p:txBody>
          <a:bodyPr wrap="square" rtlCol="0">
            <a:spAutoFit/>
          </a:bodyPr>
          <a:lstStyle/>
          <a:p>
            <a:pPr algn="ctr"/>
            <a:r>
              <a:rPr lang="en-US" sz="1600" dirty="0" smtClean="0">
                <a:solidFill>
                  <a:schemeClr val="bg1"/>
                </a:solidFill>
              </a:rPr>
              <a:t>Cross-sectoral and </a:t>
            </a:r>
            <a:r>
              <a:rPr lang="en-US" sz="1600" dirty="0">
                <a:solidFill>
                  <a:schemeClr val="bg1"/>
                </a:solidFill>
              </a:rPr>
              <a:t>i</a:t>
            </a:r>
            <a:r>
              <a:rPr lang="en-US" sz="1600" dirty="0" smtClean="0">
                <a:solidFill>
                  <a:schemeClr val="bg1"/>
                </a:solidFill>
              </a:rPr>
              <a:t>nternational spillovers</a:t>
            </a:r>
            <a:endParaRPr lang="en-US" sz="1600" dirty="0">
              <a:solidFill>
                <a:schemeClr val="bg1"/>
              </a:solidFill>
            </a:endParaRPr>
          </a:p>
        </p:txBody>
      </p:sp>
    </p:spTree>
    <p:extLst>
      <p:ext uri="{BB962C8B-B14F-4D97-AF65-F5344CB8AC3E}">
        <p14:creationId xmlns:p14="http://schemas.microsoft.com/office/powerpoint/2010/main" val="16426254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Up Arrow 32"/>
          <p:cNvSpPr/>
          <p:nvPr/>
        </p:nvSpPr>
        <p:spPr>
          <a:xfrm>
            <a:off x="8604448" y="3789040"/>
            <a:ext cx="199936" cy="1944216"/>
          </a:xfrm>
          <a:prstGeom prst="up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Up Arrow 33"/>
          <p:cNvSpPr/>
          <p:nvPr/>
        </p:nvSpPr>
        <p:spPr>
          <a:xfrm>
            <a:off x="5796136" y="3933058"/>
            <a:ext cx="216024" cy="681978"/>
          </a:xfrm>
          <a:prstGeom prs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GB" dirty="0" smtClean="0"/>
              <a:t>Economic Costs - Aviation</a:t>
            </a:r>
            <a:endParaRPr lang="en-GB"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1340769"/>
            <a:ext cx="3600399" cy="2592288"/>
          </a:xfrm>
          <a:prstGeom prst="rect">
            <a:avLst/>
          </a:prstGeom>
          <a:noFill/>
          <a:ln>
            <a:noFill/>
          </a:ln>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395536" y="4077072"/>
            <a:ext cx="3600399" cy="2557283"/>
          </a:xfrm>
          <a:prstGeom prst="rect">
            <a:avLst/>
          </a:prstGeom>
          <a:noFill/>
        </p:spPr>
      </p:pic>
      <p:sp>
        <p:nvSpPr>
          <p:cNvPr id="6" name="Oval 5"/>
          <p:cNvSpPr/>
          <p:nvPr/>
        </p:nvSpPr>
        <p:spPr>
          <a:xfrm rot="1256779">
            <a:off x="1701093" y="4464187"/>
            <a:ext cx="1715997" cy="244961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899592" y="5805264"/>
            <a:ext cx="648072" cy="792088"/>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urved Connector 10"/>
          <p:cNvCxnSpPr/>
          <p:nvPr/>
        </p:nvCxnSpPr>
        <p:spPr>
          <a:xfrm>
            <a:off x="3347864" y="4993618"/>
            <a:ext cx="2088232" cy="360040"/>
          </a:xfrm>
          <a:prstGeom prst="curvedConnector3">
            <a:avLst>
              <a:gd name="adj1" fmla="val 50000"/>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urved Connector 17"/>
          <p:cNvCxnSpPr/>
          <p:nvPr/>
        </p:nvCxnSpPr>
        <p:spPr>
          <a:xfrm flipV="1">
            <a:off x="1475656" y="6018177"/>
            <a:ext cx="3518387" cy="579175"/>
          </a:xfrm>
          <a:prstGeom prst="curvedConnector3">
            <a:avLst>
              <a:gd name="adj1" fmla="val 40561"/>
            </a:avLst>
          </a:prstGeom>
          <a:ln w="1905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5436096" y="4640649"/>
            <a:ext cx="2952328" cy="1092607"/>
          </a:xfrm>
          <a:prstGeom prst="rect">
            <a:avLst/>
          </a:prstGeom>
          <a:noFill/>
          <a:ln w="19050">
            <a:solidFill>
              <a:srgbClr val="FF0000"/>
            </a:solidFill>
          </a:ln>
        </p:spPr>
        <p:txBody>
          <a:bodyPr wrap="square" rtlCol="0">
            <a:spAutoFit/>
          </a:bodyPr>
          <a:lstStyle/>
          <a:p>
            <a:pPr algn="ctr"/>
            <a:r>
              <a:rPr lang="en-US" sz="1300" dirty="0" smtClean="0"/>
              <a:t>Radiation and geomagnetic storms mainly affect cross polar routes (hence North America and Asia). (</a:t>
            </a:r>
            <a:r>
              <a:rPr lang="en-US" sz="1300" i="1" dirty="0" smtClean="0"/>
              <a:t>Cost of rerouting) X (Portion of flights rerouted in a given region)</a:t>
            </a:r>
            <a:r>
              <a:rPr lang="en-US" sz="1300" dirty="0" smtClean="0"/>
              <a:t>.</a:t>
            </a:r>
            <a:endParaRPr lang="en-US" sz="1300" dirty="0"/>
          </a:p>
        </p:txBody>
      </p:sp>
      <p:sp>
        <p:nvSpPr>
          <p:cNvPr id="29" name="TextBox 28"/>
          <p:cNvSpPr txBox="1"/>
          <p:nvPr/>
        </p:nvSpPr>
        <p:spPr>
          <a:xfrm>
            <a:off x="5004048" y="5805264"/>
            <a:ext cx="3888432" cy="892552"/>
          </a:xfrm>
          <a:prstGeom prst="rect">
            <a:avLst/>
          </a:prstGeom>
          <a:noFill/>
          <a:ln w="19050">
            <a:solidFill>
              <a:srgbClr val="FFC000"/>
            </a:solidFill>
          </a:ln>
        </p:spPr>
        <p:txBody>
          <a:bodyPr wrap="square" rtlCol="0">
            <a:spAutoFit/>
          </a:bodyPr>
          <a:lstStyle/>
          <a:p>
            <a:pPr algn="ctr"/>
            <a:r>
              <a:rPr lang="en-US" sz="1300" dirty="0" smtClean="0"/>
              <a:t>Solar flares cause communication problems for cross Atlantic routes (assume day light exposure for full event duration). (</a:t>
            </a:r>
            <a:r>
              <a:rPr lang="en-US" sz="1300" i="1" dirty="0" smtClean="0"/>
              <a:t>Number of flights/passengers delayed) X (Average delay cost).</a:t>
            </a:r>
            <a:endParaRPr lang="en-US" sz="1300" i="1" dirty="0"/>
          </a:p>
        </p:txBody>
      </p:sp>
      <p:graphicFrame>
        <p:nvGraphicFramePr>
          <p:cNvPr id="30" name="Chart 29"/>
          <p:cNvGraphicFramePr>
            <a:graphicFrameLocks/>
          </p:cNvGraphicFramePr>
          <p:nvPr>
            <p:extLst>
              <p:ext uri="{D42A27DB-BD31-4B8C-83A1-F6EECF244321}">
                <p14:modId xmlns:p14="http://schemas.microsoft.com/office/powerpoint/2010/main" val="2841321571"/>
              </p:ext>
            </p:extLst>
          </p:nvPr>
        </p:nvGraphicFramePr>
        <p:xfrm>
          <a:off x="4139952" y="1268760"/>
          <a:ext cx="4824536" cy="2765516"/>
        </p:xfrm>
        <a:graphic>
          <a:graphicData uri="http://schemas.openxmlformats.org/drawingml/2006/chart">
            <c:chart xmlns:c="http://schemas.openxmlformats.org/drawingml/2006/chart" xmlns:r="http://schemas.openxmlformats.org/officeDocument/2006/relationships" r:id="rId4"/>
          </a:graphicData>
        </a:graphic>
      </p:graphicFrame>
      <p:sp>
        <p:nvSpPr>
          <p:cNvPr id="31" name="Right Arrow 30"/>
          <p:cNvSpPr/>
          <p:nvPr/>
        </p:nvSpPr>
        <p:spPr>
          <a:xfrm rot="5400000">
            <a:off x="295627" y="3816942"/>
            <a:ext cx="775883" cy="288032"/>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4788024" y="4139788"/>
            <a:ext cx="4104456" cy="338554"/>
          </a:xfrm>
          <a:prstGeom prst="rect">
            <a:avLst/>
          </a:prstGeom>
          <a:solidFill>
            <a:srgbClr val="C00000"/>
          </a:solidFill>
        </p:spPr>
        <p:txBody>
          <a:bodyPr wrap="square" rtlCol="0">
            <a:spAutoFit/>
          </a:bodyPr>
          <a:lstStyle/>
          <a:p>
            <a:pPr algn="ctr"/>
            <a:r>
              <a:rPr lang="en-US" sz="1600" dirty="0" smtClean="0">
                <a:solidFill>
                  <a:schemeClr val="bg1"/>
                </a:solidFill>
              </a:rPr>
              <a:t>Cross-sectoral and </a:t>
            </a:r>
            <a:r>
              <a:rPr lang="en-US" sz="1600" dirty="0">
                <a:solidFill>
                  <a:schemeClr val="bg1"/>
                </a:solidFill>
              </a:rPr>
              <a:t>i</a:t>
            </a:r>
            <a:r>
              <a:rPr lang="en-US" sz="1600" dirty="0" smtClean="0">
                <a:solidFill>
                  <a:schemeClr val="bg1"/>
                </a:solidFill>
              </a:rPr>
              <a:t>nternational spillovers</a:t>
            </a:r>
            <a:endParaRPr lang="en-US" sz="1600"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Prudence/limitations of estimates</a:t>
            </a:r>
            <a:endParaRPr lang="en-GB" dirty="0"/>
          </a:p>
        </p:txBody>
      </p:sp>
      <p:sp>
        <p:nvSpPr>
          <p:cNvPr id="3" name="Content Placeholder 2"/>
          <p:cNvSpPr>
            <a:spLocks noGrp="1"/>
          </p:cNvSpPr>
          <p:nvPr>
            <p:ph idx="1"/>
          </p:nvPr>
        </p:nvSpPr>
        <p:spPr>
          <a:xfrm>
            <a:off x="457200" y="1600200"/>
            <a:ext cx="8435280" cy="4997152"/>
          </a:xfrm>
        </p:spPr>
        <p:txBody>
          <a:bodyPr>
            <a:normAutofit/>
          </a:bodyPr>
          <a:lstStyle/>
          <a:p>
            <a:r>
              <a:rPr lang="en-GB" sz="1900" dirty="0" smtClean="0"/>
              <a:t>Timing and location (rural vs. urban area) follow the footprints of actual storms, without looking for maximum exposure configurations.</a:t>
            </a:r>
          </a:p>
          <a:p>
            <a:pPr marL="0" indent="0">
              <a:buNone/>
            </a:pPr>
            <a:endParaRPr lang="en-GB" sz="1900" dirty="0" smtClean="0"/>
          </a:p>
          <a:p>
            <a:r>
              <a:rPr lang="en-GB" sz="1900" dirty="0" smtClean="0"/>
              <a:t>Loss amplification along the storm paths is ignored: gradual weakening of power grid through repeated </a:t>
            </a:r>
            <a:r>
              <a:rPr lang="en-GB" sz="1900" dirty="0" err="1" smtClean="0"/>
              <a:t>substorms</a:t>
            </a:r>
            <a:r>
              <a:rPr lang="en-GB" sz="1900" dirty="0" smtClean="0"/>
              <a:t> is not captured.  </a:t>
            </a:r>
          </a:p>
          <a:p>
            <a:pPr marL="0" indent="0">
              <a:buNone/>
            </a:pPr>
            <a:endParaRPr lang="en-GB" sz="1900" dirty="0" smtClean="0"/>
          </a:p>
          <a:p>
            <a:r>
              <a:rPr lang="en-GB" sz="1900" dirty="0" smtClean="0"/>
              <a:t>International </a:t>
            </a:r>
            <a:r>
              <a:rPr lang="en-GB" sz="1900" dirty="0" err="1" smtClean="0"/>
              <a:t>spillovers</a:t>
            </a:r>
            <a:r>
              <a:rPr lang="en-GB" sz="1900" dirty="0" smtClean="0"/>
              <a:t>: long lasting impacts on global trade ignored; this captures in reduced form a bullish view on system resilience. </a:t>
            </a:r>
          </a:p>
          <a:p>
            <a:pPr marL="0" indent="0">
              <a:buNone/>
            </a:pPr>
            <a:endParaRPr lang="en-GB" sz="1900" dirty="0" smtClean="0"/>
          </a:p>
          <a:p>
            <a:r>
              <a:rPr lang="en-GB" sz="1900" dirty="0" smtClean="0"/>
              <a:t>Potential impact of solar radiation on health (e.g., aviation) is currently ignored.</a:t>
            </a:r>
          </a:p>
          <a:p>
            <a:endParaRPr lang="en-GB" sz="1900" dirty="0"/>
          </a:p>
          <a:p>
            <a:r>
              <a:rPr lang="en-GB" sz="1900" dirty="0" smtClean="0"/>
              <a:t>Clustering of other events (windstorms/flood), which might undermine the resilience of the existing infrastructure, is ignored.</a:t>
            </a:r>
            <a:endParaRPr lang="en-GB" sz="1900" dirty="0"/>
          </a:p>
        </p:txBody>
      </p:sp>
    </p:spTree>
    <p:extLst>
      <p:ext uri="{BB962C8B-B14F-4D97-AF65-F5344CB8AC3E}">
        <p14:creationId xmlns:p14="http://schemas.microsoft.com/office/powerpoint/2010/main" val="11866220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 – Economic Impact</a:t>
            </a:r>
            <a:endParaRPr lang="en-GB" dirty="0"/>
          </a:p>
        </p:txBody>
      </p:sp>
      <p:sp>
        <p:nvSpPr>
          <p:cNvPr id="3" name="Content Placeholder 2"/>
          <p:cNvSpPr>
            <a:spLocks noGrp="1"/>
          </p:cNvSpPr>
          <p:nvPr>
            <p:ph idx="1"/>
          </p:nvPr>
        </p:nvSpPr>
        <p:spPr>
          <a:xfrm>
            <a:off x="467544" y="1340768"/>
            <a:ext cx="8229600" cy="4525963"/>
          </a:xfrm>
        </p:spPr>
        <p:txBody>
          <a:bodyPr>
            <a:normAutofit/>
          </a:bodyPr>
          <a:lstStyle/>
          <a:p>
            <a:pPr lvl="0" indent="0">
              <a:buNone/>
            </a:pPr>
            <a:r>
              <a:rPr lang="en-GB" sz="1900" dirty="0" smtClean="0"/>
              <a:t>Project took a conservative approach.</a:t>
            </a:r>
          </a:p>
          <a:p>
            <a:pPr lvl="0" indent="0">
              <a:buNone/>
            </a:pPr>
            <a:endParaRPr lang="en-GB" sz="1900" dirty="0" smtClean="0"/>
          </a:p>
          <a:p>
            <a:pPr lvl="0" indent="0">
              <a:buNone/>
            </a:pPr>
            <a:r>
              <a:rPr lang="en-GB" sz="1900" dirty="0" smtClean="0"/>
              <a:t>In a reasonable </a:t>
            </a:r>
            <a:r>
              <a:rPr lang="en-GB" sz="1900" dirty="0"/>
              <a:t>worst case </a:t>
            </a:r>
            <a:r>
              <a:rPr lang="en-GB" sz="1900" dirty="0" smtClean="0"/>
              <a:t>space weather event (1 in 100 year) the </a:t>
            </a:r>
            <a:r>
              <a:rPr lang="en-GB" sz="1900" dirty="0"/>
              <a:t>UK might reasonable expect to incur financial losses </a:t>
            </a:r>
            <a:r>
              <a:rPr lang="en-GB" sz="1900" dirty="0" smtClean="0"/>
              <a:t>of </a:t>
            </a:r>
            <a:r>
              <a:rPr lang="en-GB" sz="1900" dirty="0"/>
              <a:t>up to €</a:t>
            </a:r>
            <a:r>
              <a:rPr lang="en-GB" sz="1900" dirty="0" smtClean="0"/>
              <a:t>5bn.  Across </a:t>
            </a:r>
            <a:r>
              <a:rPr lang="en-GB" sz="1900" dirty="0"/>
              <a:t>Europe and Scandinavia this figure could reach €82bn. </a:t>
            </a:r>
            <a:endParaRPr lang="en-GB" sz="1900" dirty="0" smtClean="0"/>
          </a:p>
          <a:p>
            <a:pPr lvl="0" indent="0">
              <a:buNone/>
            </a:pPr>
            <a:endParaRPr lang="en-GB" sz="1900" dirty="0" smtClean="0"/>
          </a:p>
          <a:p>
            <a:pPr lvl="0" indent="0">
              <a:buNone/>
            </a:pPr>
            <a:r>
              <a:rPr lang="en-GB" sz="1900" dirty="0" smtClean="0"/>
              <a:t>Financial impacts occur </a:t>
            </a:r>
            <a:r>
              <a:rPr lang="en-GB" sz="1900" dirty="0"/>
              <a:t>when </a:t>
            </a:r>
            <a:r>
              <a:rPr lang="en-GB" sz="1900" dirty="0" smtClean="0"/>
              <a:t>sub-storms </a:t>
            </a:r>
            <a:r>
              <a:rPr lang="en-GB" sz="1900" dirty="0"/>
              <a:t>reach particular intensity thresholds regardless of whether they occur as part of a </a:t>
            </a:r>
            <a:r>
              <a:rPr lang="en-GB" sz="1900" dirty="0" smtClean="0"/>
              <a:t>1-in-30 or 1-in-100 year event.</a:t>
            </a:r>
          </a:p>
          <a:p>
            <a:pPr lvl="0" indent="0">
              <a:buNone/>
            </a:pPr>
            <a:endParaRPr lang="en-GB" sz="1900" dirty="0"/>
          </a:p>
          <a:p>
            <a:pPr lvl="0" indent="0">
              <a:buNone/>
            </a:pPr>
            <a:r>
              <a:rPr lang="en-GB" sz="1900" dirty="0"/>
              <a:t>Costs relating from the loss of power far outweigh the costs incurred by civil aviation. </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Conclusions – Forecasting Benefit</a:t>
            </a:r>
            <a:endParaRPr lang="en-GB" b="1" dirty="0"/>
          </a:p>
        </p:txBody>
      </p:sp>
      <p:sp>
        <p:nvSpPr>
          <p:cNvPr id="3" name="Content Placeholder 2"/>
          <p:cNvSpPr>
            <a:spLocks noGrp="1"/>
          </p:cNvSpPr>
          <p:nvPr>
            <p:ph idx="1"/>
          </p:nvPr>
        </p:nvSpPr>
        <p:spPr>
          <a:xfrm>
            <a:off x="467544" y="1340768"/>
            <a:ext cx="8229600" cy="4525963"/>
          </a:xfrm>
        </p:spPr>
        <p:txBody>
          <a:bodyPr>
            <a:normAutofit lnSpcReduction="10000"/>
          </a:bodyPr>
          <a:lstStyle/>
          <a:p>
            <a:pPr lvl="0" indent="0">
              <a:buNone/>
            </a:pPr>
            <a:r>
              <a:rPr lang="en-GB" u="sng" dirty="0" smtClean="0"/>
              <a:t>A </a:t>
            </a:r>
            <a:r>
              <a:rPr lang="en-GB" u="sng" dirty="0"/>
              <a:t>clear financial benefit is derived from </a:t>
            </a:r>
            <a:r>
              <a:rPr lang="en-GB" u="sng" dirty="0" smtClean="0"/>
              <a:t>space </a:t>
            </a:r>
            <a:r>
              <a:rPr lang="en-GB" u="sng" dirty="0"/>
              <a:t>weather </a:t>
            </a:r>
            <a:r>
              <a:rPr lang="en-GB" u="sng" dirty="0" smtClean="0"/>
              <a:t>forecasting  </a:t>
            </a:r>
          </a:p>
          <a:p>
            <a:pPr lvl="0" indent="0">
              <a:buNone/>
            </a:pPr>
            <a:endParaRPr lang="en-GB" sz="2200" dirty="0" smtClean="0"/>
          </a:p>
          <a:p>
            <a:pPr lvl="0" indent="0">
              <a:buNone/>
            </a:pPr>
            <a:r>
              <a:rPr lang="en-GB" sz="2200" dirty="0" smtClean="0"/>
              <a:t>Without L1 observations, </a:t>
            </a:r>
            <a:r>
              <a:rPr lang="en-GB" sz="2200" dirty="0"/>
              <a:t>the </a:t>
            </a:r>
            <a:r>
              <a:rPr lang="en-GB" sz="2200" dirty="0" smtClean="0"/>
              <a:t>current costs estimates could increase by factors of</a:t>
            </a:r>
          </a:p>
          <a:p>
            <a:pPr indent="0"/>
            <a:r>
              <a:rPr lang="en-GB" sz="2200" dirty="0"/>
              <a:t> </a:t>
            </a:r>
            <a:r>
              <a:rPr lang="en-GB" sz="2200" dirty="0" smtClean="0"/>
              <a:t>power sector - 100-200</a:t>
            </a:r>
            <a:r>
              <a:rPr lang="en-GB" sz="2200" dirty="0"/>
              <a:t>% </a:t>
            </a:r>
            <a:endParaRPr lang="en-GB" sz="2200" dirty="0" smtClean="0"/>
          </a:p>
          <a:p>
            <a:pPr indent="0"/>
            <a:r>
              <a:rPr lang="en-GB" sz="2200" dirty="0"/>
              <a:t> </a:t>
            </a:r>
            <a:r>
              <a:rPr lang="en-GB" sz="2200" dirty="0" smtClean="0"/>
              <a:t>aviation sector - 49%</a:t>
            </a:r>
          </a:p>
          <a:p>
            <a:pPr lvl="0" indent="0">
              <a:buNone/>
            </a:pPr>
            <a:endParaRPr lang="en-GB" sz="2200" dirty="0" smtClean="0"/>
          </a:p>
          <a:p>
            <a:pPr lvl="0" indent="0">
              <a:buNone/>
            </a:pPr>
            <a:r>
              <a:rPr lang="en-GB" sz="2200" dirty="0" smtClean="0"/>
              <a:t>With additional L5 observations, the current cost estimates </a:t>
            </a:r>
            <a:r>
              <a:rPr lang="en-GB" sz="2200" dirty="0"/>
              <a:t>could be reduced by </a:t>
            </a:r>
            <a:r>
              <a:rPr lang="en-GB" sz="2200" dirty="0" smtClean="0"/>
              <a:t>factors of</a:t>
            </a:r>
          </a:p>
          <a:p>
            <a:pPr indent="0"/>
            <a:r>
              <a:rPr lang="en-GB" sz="2200" dirty="0"/>
              <a:t> </a:t>
            </a:r>
            <a:r>
              <a:rPr lang="en-GB" sz="2200" dirty="0" smtClean="0"/>
              <a:t>power sector - 50-76%</a:t>
            </a:r>
          </a:p>
          <a:p>
            <a:pPr indent="0"/>
            <a:r>
              <a:rPr lang="en-GB" sz="2200" dirty="0"/>
              <a:t> </a:t>
            </a:r>
            <a:r>
              <a:rPr lang="en-GB" sz="2200" dirty="0" smtClean="0"/>
              <a:t>aviation sector - 28%</a:t>
            </a:r>
            <a:endParaRPr lang="en-GB" sz="2200" dirty="0"/>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Work Required</a:t>
            </a:r>
            <a:endParaRPr lang="en-GB" dirty="0"/>
          </a:p>
        </p:txBody>
      </p:sp>
      <p:sp>
        <p:nvSpPr>
          <p:cNvPr id="3" name="Content Placeholder 2"/>
          <p:cNvSpPr>
            <a:spLocks noGrp="1"/>
          </p:cNvSpPr>
          <p:nvPr>
            <p:ph idx="1"/>
          </p:nvPr>
        </p:nvSpPr>
        <p:spPr/>
        <p:txBody>
          <a:bodyPr>
            <a:normAutofit fontScale="77500" lnSpcReduction="20000"/>
          </a:bodyPr>
          <a:lstStyle/>
          <a:p>
            <a:pPr lvl="0"/>
            <a:r>
              <a:rPr lang="en-GB" dirty="0"/>
              <a:t>A study into the impacts of GNSS loss </a:t>
            </a:r>
            <a:r>
              <a:rPr lang="en-GB" dirty="0" smtClean="0"/>
              <a:t>- </a:t>
            </a:r>
            <a:r>
              <a:rPr lang="en-GB" dirty="0" smtClean="0"/>
              <a:t>enable </a:t>
            </a:r>
            <a:r>
              <a:rPr lang="en-GB" dirty="0"/>
              <a:t>the financial implications to be calculated.</a:t>
            </a:r>
          </a:p>
          <a:p>
            <a:pPr lvl="0"/>
            <a:r>
              <a:rPr lang="en-GB" dirty="0"/>
              <a:t>An extension of this study to rerun our model multiple times with different start times, to create an ensemble of results which reflected where on the globe the space weather event was focused.  </a:t>
            </a:r>
          </a:p>
          <a:p>
            <a:pPr lvl="0"/>
            <a:r>
              <a:rPr lang="en-GB" dirty="0"/>
              <a:t>The model could be reconfigured and rerun using </a:t>
            </a:r>
            <a:r>
              <a:rPr lang="en-GB" smtClean="0"/>
              <a:t>a different range </a:t>
            </a:r>
            <a:r>
              <a:rPr lang="en-GB" dirty="0"/>
              <a:t>of scenarios.</a:t>
            </a:r>
          </a:p>
          <a:p>
            <a:pPr lvl="0"/>
            <a:r>
              <a:rPr lang="en-GB" dirty="0" smtClean="0"/>
              <a:t>Much </a:t>
            </a:r>
            <a:r>
              <a:rPr lang="en-GB" dirty="0"/>
              <a:t>of the economic impact on the UK power grid can arise from a single intense </a:t>
            </a:r>
            <a:r>
              <a:rPr lang="en-GB" dirty="0" err="1"/>
              <a:t>substorm</a:t>
            </a:r>
            <a:r>
              <a:rPr lang="en-GB" dirty="0"/>
              <a:t> </a:t>
            </a:r>
            <a:r>
              <a:rPr lang="en-GB" dirty="0" smtClean="0"/>
              <a:t>- need </a:t>
            </a:r>
            <a:r>
              <a:rPr lang="en-GB" dirty="0"/>
              <a:t>to assess the likelihood of such </a:t>
            </a:r>
            <a:r>
              <a:rPr lang="en-GB" dirty="0" smtClean="0"/>
              <a:t>isolated events</a:t>
            </a:r>
            <a:r>
              <a:rPr lang="en-GB" dirty="0"/>
              <a:t>.</a:t>
            </a:r>
          </a:p>
          <a:p>
            <a:pPr lvl="0"/>
            <a:r>
              <a:rPr lang="en-GB" dirty="0"/>
              <a:t>An investigation </a:t>
            </a:r>
            <a:r>
              <a:rPr lang="en-GB" dirty="0" smtClean="0"/>
              <a:t>into impact </a:t>
            </a:r>
            <a:r>
              <a:rPr lang="en-GB" dirty="0"/>
              <a:t>on the global economy in the months and years following a space weather </a:t>
            </a:r>
            <a:r>
              <a:rPr lang="en-GB" dirty="0" smtClean="0"/>
              <a:t>event</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innerShdw blurRad="63500" dist="50800" dir="2700000">
              <a:prstClr val="black">
                <a:alpha val="50000"/>
              </a:prstClr>
            </a:innerShdw>
          </a:effectLst>
        </p:spPr>
        <p:txBody>
          <a:bodyPr/>
          <a:lstStyle/>
          <a:p>
            <a:r>
              <a:rPr lang="en-GB" dirty="0" smtClean="0"/>
              <a:t>Project Strategy</a:t>
            </a:r>
            <a:endParaRPr lang="en-GB" dirty="0"/>
          </a:p>
        </p:txBody>
      </p:sp>
      <p:sp>
        <p:nvSpPr>
          <p:cNvPr id="4" name="Subtitle 2"/>
          <p:cNvSpPr>
            <a:spLocks noGrp="1"/>
          </p:cNvSpPr>
          <p:nvPr>
            <p:ph idx="1"/>
          </p:nvPr>
        </p:nvSpPr>
        <p:spPr/>
        <p:txBody>
          <a:bodyPr>
            <a:normAutofit fontScale="92500" lnSpcReduction="10000"/>
          </a:bodyPr>
          <a:lstStyle/>
          <a:p>
            <a:pPr>
              <a:buFont typeface="Arial" pitchFamily="34" charset="0"/>
              <a:buChar char="•"/>
            </a:pPr>
            <a:r>
              <a:rPr lang="en-US" dirty="0" smtClean="0"/>
              <a:t> Literature Review defined economic strategy</a:t>
            </a:r>
          </a:p>
          <a:p>
            <a:pPr>
              <a:buFont typeface="Arial" pitchFamily="34" charset="0"/>
              <a:buChar char="•"/>
            </a:pPr>
            <a:r>
              <a:rPr lang="en-US" dirty="0" smtClean="0"/>
              <a:t> Space Weather Events - </a:t>
            </a:r>
          </a:p>
          <a:p>
            <a:pPr lvl="1">
              <a:spcBef>
                <a:spcPts val="600"/>
              </a:spcBef>
              <a:spcAft>
                <a:spcPts val="600"/>
              </a:spcAft>
              <a:buFont typeface="Arial" pitchFamily="34" charset="0"/>
              <a:buChar char="•"/>
            </a:pPr>
            <a:r>
              <a:rPr lang="en-US" sz="1800" dirty="0" smtClean="0"/>
              <a:t>Everyday or 1 in 10 year (2003 event)</a:t>
            </a:r>
          </a:p>
          <a:p>
            <a:pPr lvl="1">
              <a:spcBef>
                <a:spcPts val="600"/>
              </a:spcBef>
              <a:spcAft>
                <a:spcPts val="600"/>
              </a:spcAft>
              <a:buFont typeface="Arial" pitchFamily="34" charset="0"/>
              <a:buChar char="•"/>
            </a:pPr>
            <a:r>
              <a:rPr lang="en-US" sz="1800" dirty="0" smtClean="0"/>
              <a:t>1 in 30 year (1989 event)</a:t>
            </a:r>
          </a:p>
          <a:p>
            <a:pPr lvl="1">
              <a:spcBef>
                <a:spcPts val="600"/>
              </a:spcBef>
              <a:spcAft>
                <a:spcPts val="600"/>
              </a:spcAft>
              <a:buFont typeface="Arial" pitchFamily="34" charset="0"/>
              <a:buChar char="•"/>
            </a:pPr>
            <a:r>
              <a:rPr lang="en-US" sz="1800" dirty="0" smtClean="0"/>
              <a:t>1 in 100 year (Carrington scale event)</a:t>
            </a:r>
          </a:p>
          <a:p>
            <a:pPr>
              <a:buFont typeface="Arial" pitchFamily="34" charset="0"/>
              <a:buChar char="•"/>
            </a:pPr>
            <a:r>
              <a:rPr lang="en-US" dirty="0" smtClean="0"/>
              <a:t> Forecast Capability - </a:t>
            </a:r>
          </a:p>
          <a:p>
            <a:pPr lvl="1">
              <a:spcBef>
                <a:spcPts val="600"/>
              </a:spcBef>
              <a:spcAft>
                <a:spcPts val="600"/>
              </a:spcAft>
              <a:buFont typeface="Arial" pitchFamily="34" charset="0"/>
              <a:buChar char="•"/>
            </a:pPr>
            <a:r>
              <a:rPr lang="en-US" sz="1800" dirty="0" smtClean="0"/>
              <a:t>None = loss of existing key L1 satellite observations</a:t>
            </a:r>
          </a:p>
          <a:p>
            <a:pPr lvl="1">
              <a:spcBef>
                <a:spcPts val="600"/>
              </a:spcBef>
              <a:spcAft>
                <a:spcPts val="600"/>
              </a:spcAft>
              <a:buFont typeface="Arial" pitchFamily="34" charset="0"/>
              <a:buChar char="•"/>
            </a:pPr>
            <a:r>
              <a:rPr lang="en-US" sz="1800" dirty="0" smtClean="0"/>
              <a:t>Current capability with existing key L1 satellite observations</a:t>
            </a:r>
          </a:p>
          <a:p>
            <a:pPr lvl="1">
              <a:spcBef>
                <a:spcPts val="600"/>
              </a:spcBef>
              <a:spcAft>
                <a:spcPts val="600"/>
              </a:spcAft>
              <a:buFont typeface="Arial" pitchFamily="34" charset="0"/>
              <a:buChar char="•"/>
            </a:pPr>
            <a:r>
              <a:rPr lang="en-US" sz="1800" dirty="0" smtClean="0"/>
              <a:t>Enhanced capability L1 and L5 satellite observations</a:t>
            </a:r>
          </a:p>
          <a:p>
            <a:pPr>
              <a:buFont typeface="Arial" pitchFamily="34" charset="0"/>
              <a:buChar char="•"/>
            </a:pPr>
            <a:r>
              <a:rPr lang="en-US" dirty="0" smtClean="0"/>
              <a:t> Collate user and proxy data</a:t>
            </a:r>
          </a:p>
          <a:p>
            <a:pPr>
              <a:buFont typeface="Arial" pitchFamily="34" charset="0"/>
              <a:buChar char="•"/>
            </a:pPr>
            <a:endParaRPr lang="en-US" dirty="0" smtClean="0"/>
          </a:p>
          <a:p>
            <a:pPr>
              <a:buFont typeface="Arial" pitchFamily="34" charset="0"/>
              <a:buChar cha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Forecast Scenario</a:t>
            </a:r>
            <a:endParaRPr lang="en-GB" dirty="0"/>
          </a:p>
        </p:txBody>
      </p:sp>
      <p:sp>
        <p:nvSpPr>
          <p:cNvPr id="3" name="Content Placeholder 2"/>
          <p:cNvSpPr>
            <a:spLocks noGrp="1"/>
          </p:cNvSpPr>
          <p:nvPr>
            <p:ph idx="1"/>
          </p:nvPr>
        </p:nvSpPr>
        <p:spPr/>
        <p:txBody>
          <a:bodyPr>
            <a:normAutofit fontScale="70000" lnSpcReduction="20000"/>
          </a:bodyPr>
          <a:lstStyle/>
          <a:p>
            <a:pPr marL="514350" lvl="0" indent="-514350">
              <a:buFont typeface="+mj-lt"/>
              <a:buAutoNum type="arabicPeriod"/>
            </a:pPr>
            <a:r>
              <a:rPr lang="en-GB" dirty="0"/>
              <a:t>No forecast available - </a:t>
            </a:r>
            <a:r>
              <a:rPr lang="en-GB" dirty="0"/>
              <a:t>E</a:t>
            </a:r>
            <a:r>
              <a:rPr lang="en-GB" dirty="0" smtClean="0"/>
              <a:t>xisting </a:t>
            </a:r>
            <a:r>
              <a:rPr lang="en-GB" dirty="0"/>
              <a:t>satellite observing systems are </a:t>
            </a:r>
            <a:r>
              <a:rPr lang="en-GB" dirty="0" smtClean="0"/>
              <a:t>lost </a:t>
            </a:r>
            <a:r>
              <a:rPr lang="en-GB" dirty="0" err="1" smtClean="0"/>
              <a:t>orno</a:t>
            </a:r>
            <a:r>
              <a:rPr lang="en-GB" dirty="0" smtClean="0"/>
              <a:t> t </a:t>
            </a:r>
            <a:r>
              <a:rPr lang="en-GB" dirty="0"/>
              <a:t>replaced </a:t>
            </a:r>
            <a:endParaRPr lang="en-GB" dirty="0" smtClean="0"/>
          </a:p>
          <a:p>
            <a:pPr marL="514350" lvl="0" indent="-514350">
              <a:buFont typeface="+mj-lt"/>
              <a:buAutoNum type="arabicPeriod"/>
            </a:pPr>
            <a:r>
              <a:rPr lang="en-GB" dirty="0" smtClean="0"/>
              <a:t>The </a:t>
            </a:r>
            <a:r>
              <a:rPr lang="en-GB" dirty="0"/>
              <a:t>current level of forecast – </a:t>
            </a:r>
            <a:r>
              <a:rPr lang="en-GB" dirty="0" smtClean="0"/>
              <a:t>Based on </a:t>
            </a:r>
            <a:r>
              <a:rPr lang="en-GB" dirty="0"/>
              <a:t>data from multiple satellites </a:t>
            </a:r>
            <a:endParaRPr lang="en-GB" dirty="0"/>
          </a:p>
          <a:p>
            <a:pPr marL="914400" lvl="1" indent="-514350">
              <a:buFont typeface="+mj-lt"/>
              <a:buAutoNum type="arabicPeriod"/>
            </a:pPr>
            <a:r>
              <a:rPr lang="en-GB" dirty="0" smtClean="0"/>
              <a:t>Deep </a:t>
            </a:r>
            <a:r>
              <a:rPr lang="en-GB" dirty="0"/>
              <a:t>Space Climate Observatory (DSCOVR</a:t>
            </a:r>
            <a:r>
              <a:rPr lang="en-GB" dirty="0" smtClean="0"/>
              <a:t>) </a:t>
            </a:r>
          </a:p>
          <a:p>
            <a:pPr marL="914400" lvl="1" indent="-514350">
              <a:buFont typeface="+mj-lt"/>
              <a:buAutoNum type="arabicPeriod"/>
            </a:pPr>
            <a:r>
              <a:rPr lang="en-GB" dirty="0" smtClean="0"/>
              <a:t>Solar </a:t>
            </a:r>
            <a:r>
              <a:rPr lang="en-GB" dirty="0"/>
              <a:t>and </a:t>
            </a:r>
            <a:r>
              <a:rPr lang="en-GB" dirty="0" err="1"/>
              <a:t>Heliospheric</a:t>
            </a:r>
            <a:r>
              <a:rPr lang="en-GB" dirty="0"/>
              <a:t> </a:t>
            </a:r>
            <a:r>
              <a:rPr lang="en-GB" dirty="0" smtClean="0"/>
              <a:t>Observatory(SOHO)</a:t>
            </a:r>
          </a:p>
          <a:p>
            <a:pPr marL="914400" lvl="1" indent="-514350">
              <a:buFont typeface="+mj-lt"/>
              <a:buAutoNum type="arabicPeriod"/>
            </a:pPr>
            <a:r>
              <a:rPr lang="en-GB" dirty="0" smtClean="0"/>
              <a:t>Advanced </a:t>
            </a:r>
            <a:r>
              <a:rPr lang="en-GB" dirty="0"/>
              <a:t>Composition Explorer (ACE) </a:t>
            </a:r>
            <a:endParaRPr lang="en-GB" dirty="0" smtClean="0"/>
          </a:p>
          <a:p>
            <a:pPr marL="914400" lvl="1" indent="-514350">
              <a:buFont typeface="+mj-lt"/>
              <a:buAutoNum type="arabicPeriod"/>
            </a:pPr>
            <a:r>
              <a:rPr lang="en-GB" dirty="0" smtClean="0"/>
              <a:t>Geostationary </a:t>
            </a:r>
            <a:r>
              <a:rPr lang="en-GB" dirty="0"/>
              <a:t>Operational Environmental Satellite (GOES) </a:t>
            </a:r>
            <a:endParaRPr lang="en-GB" dirty="0" smtClean="0"/>
          </a:p>
          <a:p>
            <a:pPr marL="914400" lvl="1" indent="-514350">
              <a:buFont typeface="+mj-lt"/>
              <a:buAutoNum type="arabicPeriod"/>
            </a:pPr>
            <a:r>
              <a:rPr lang="en-GB" dirty="0" smtClean="0"/>
              <a:t>Solar </a:t>
            </a:r>
            <a:r>
              <a:rPr lang="en-GB" dirty="0"/>
              <a:t>Dynamic Observatory (SDO</a:t>
            </a:r>
            <a:r>
              <a:rPr lang="en-GB" dirty="0" smtClean="0"/>
              <a:t>)</a:t>
            </a:r>
          </a:p>
          <a:p>
            <a:pPr marL="514350" lvl="0" indent="-514350">
              <a:buFont typeface="+mj-lt"/>
              <a:buAutoNum type="arabicPeriod"/>
            </a:pPr>
            <a:r>
              <a:rPr lang="en-GB" dirty="0" smtClean="0"/>
              <a:t>Improved </a:t>
            </a:r>
            <a:r>
              <a:rPr lang="en-GB" dirty="0"/>
              <a:t>level of forecasting – Reflecting the standard that could be achieved if the current observation satellites were supplemented by satellites off the Sun Earth line, as demonstrated by the STEREO mission e.g. at the Lagrange 4 (L4)or Lagrange 5(L5) positions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3" cstate="print"/>
          <a:srcRect/>
          <a:stretch>
            <a:fillRect/>
          </a:stretch>
        </p:blipFill>
        <p:spPr bwMode="auto">
          <a:xfrm>
            <a:off x="1979712" y="4077072"/>
            <a:ext cx="1872208" cy="1740246"/>
          </a:xfrm>
          <a:prstGeom prst="rect">
            <a:avLst/>
          </a:prstGeom>
          <a:noFill/>
          <a:ln w="9525">
            <a:noFill/>
            <a:miter lim="800000"/>
            <a:headEnd/>
            <a:tailEnd/>
          </a:ln>
        </p:spPr>
      </p:pic>
      <p:sp>
        <p:nvSpPr>
          <p:cNvPr id="2" name="Title 1"/>
          <p:cNvSpPr>
            <a:spLocks noGrp="1"/>
          </p:cNvSpPr>
          <p:nvPr>
            <p:ph type="title"/>
          </p:nvPr>
        </p:nvSpPr>
        <p:spPr/>
        <p:txBody>
          <a:bodyPr/>
          <a:lstStyle/>
          <a:p>
            <a:r>
              <a:rPr lang="en-GB" dirty="0" smtClean="0"/>
              <a:t>Areas of Study</a:t>
            </a:r>
            <a:endParaRPr lang="en-GB" dirty="0"/>
          </a:p>
        </p:txBody>
      </p:sp>
      <p:sp>
        <p:nvSpPr>
          <p:cNvPr id="7" name="Multiply 6"/>
          <p:cNvSpPr/>
          <p:nvPr/>
        </p:nvSpPr>
        <p:spPr>
          <a:xfrm>
            <a:off x="1979712" y="4077072"/>
            <a:ext cx="1872208" cy="1728192"/>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FF0000"/>
              </a:solidFill>
            </a:endParaRPr>
          </a:p>
        </p:txBody>
      </p:sp>
      <p:pic>
        <p:nvPicPr>
          <p:cNvPr id="23555" name="Picture 3"/>
          <p:cNvPicPr>
            <a:picLocks noChangeAspect="1" noChangeArrowheads="1"/>
          </p:cNvPicPr>
          <p:nvPr/>
        </p:nvPicPr>
        <p:blipFill>
          <a:blip r:embed="rId4" cstate="print"/>
          <a:srcRect/>
          <a:stretch>
            <a:fillRect/>
          </a:stretch>
        </p:blipFill>
        <p:spPr bwMode="auto">
          <a:xfrm>
            <a:off x="1979712" y="1268760"/>
            <a:ext cx="1870532" cy="1736922"/>
          </a:xfrm>
          <a:prstGeom prst="rect">
            <a:avLst/>
          </a:prstGeom>
          <a:noFill/>
          <a:ln w="9525">
            <a:noFill/>
            <a:miter lim="800000"/>
            <a:headEnd/>
            <a:tailEnd/>
          </a:ln>
        </p:spPr>
      </p:pic>
      <p:pic>
        <p:nvPicPr>
          <p:cNvPr id="23556" name="Picture 4"/>
          <p:cNvPicPr>
            <a:picLocks noChangeAspect="1" noChangeArrowheads="1"/>
          </p:cNvPicPr>
          <p:nvPr/>
        </p:nvPicPr>
        <p:blipFill>
          <a:blip r:embed="rId5" cstate="print"/>
          <a:srcRect/>
          <a:stretch>
            <a:fillRect/>
          </a:stretch>
        </p:blipFill>
        <p:spPr bwMode="auto">
          <a:xfrm>
            <a:off x="5292080" y="1268759"/>
            <a:ext cx="1870533" cy="1744921"/>
          </a:xfrm>
          <a:prstGeom prst="rect">
            <a:avLst/>
          </a:prstGeom>
          <a:noFill/>
          <a:ln w="9525">
            <a:noFill/>
            <a:miter lim="800000"/>
            <a:headEnd/>
            <a:tailEnd/>
          </a:ln>
        </p:spPr>
      </p:pic>
      <p:pic>
        <p:nvPicPr>
          <p:cNvPr id="23557" name="Picture 5"/>
          <p:cNvPicPr>
            <a:picLocks noChangeAspect="1" noChangeArrowheads="1"/>
          </p:cNvPicPr>
          <p:nvPr/>
        </p:nvPicPr>
        <p:blipFill>
          <a:blip r:embed="rId6" cstate="print"/>
          <a:srcRect/>
          <a:stretch>
            <a:fillRect/>
          </a:stretch>
        </p:blipFill>
        <p:spPr bwMode="auto">
          <a:xfrm>
            <a:off x="5292080" y="4005062"/>
            <a:ext cx="1870533" cy="1745831"/>
          </a:xfrm>
          <a:prstGeom prst="rect">
            <a:avLst/>
          </a:prstGeom>
          <a:noFill/>
          <a:ln w="9525">
            <a:noFill/>
            <a:miter lim="800000"/>
            <a:headEnd/>
            <a:tailEnd/>
          </a:ln>
        </p:spPr>
      </p:pic>
      <p:sp>
        <p:nvSpPr>
          <p:cNvPr id="12" name="Multiply 11"/>
          <p:cNvSpPr/>
          <p:nvPr/>
        </p:nvSpPr>
        <p:spPr>
          <a:xfrm>
            <a:off x="5292080" y="4005064"/>
            <a:ext cx="1872208" cy="1728192"/>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FF0000"/>
              </a:solidFill>
            </a:endParaRPr>
          </a:p>
        </p:txBody>
      </p:sp>
      <p:sp>
        <p:nvSpPr>
          <p:cNvPr id="13" name="TextBox 12"/>
          <p:cNvSpPr txBox="1"/>
          <p:nvPr/>
        </p:nvSpPr>
        <p:spPr>
          <a:xfrm>
            <a:off x="1835696" y="2996952"/>
            <a:ext cx="2160240" cy="615553"/>
          </a:xfrm>
          <a:prstGeom prst="rect">
            <a:avLst/>
          </a:prstGeom>
          <a:noFill/>
        </p:spPr>
        <p:txBody>
          <a:bodyPr wrap="square" rtlCol="0">
            <a:spAutoFit/>
          </a:bodyPr>
          <a:lstStyle/>
          <a:p>
            <a:pPr algn="ctr"/>
            <a:r>
              <a:rPr lang="en-GB" dirty="0" smtClean="0"/>
              <a:t>Power Grids </a:t>
            </a:r>
          </a:p>
          <a:p>
            <a:pPr algn="ctr"/>
            <a:r>
              <a:rPr lang="en-GB" sz="1600" dirty="0" smtClean="0"/>
              <a:t>Geomagnetic Storms</a:t>
            </a:r>
            <a:endParaRPr lang="en-GB" sz="1600" dirty="0"/>
          </a:p>
        </p:txBody>
      </p:sp>
      <p:sp>
        <p:nvSpPr>
          <p:cNvPr id="14" name="TextBox 13"/>
          <p:cNvSpPr txBox="1"/>
          <p:nvPr/>
        </p:nvSpPr>
        <p:spPr>
          <a:xfrm>
            <a:off x="5004048" y="2996952"/>
            <a:ext cx="2520280" cy="861774"/>
          </a:xfrm>
          <a:prstGeom prst="rect">
            <a:avLst/>
          </a:prstGeom>
          <a:noFill/>
        </p:spPr>
        <p:txBody>
          <a:bodyPr wrap="square" rtlCol="0">
            <a:spAutoFit/>
          </a:bodyPr>
          <a:lstStyle/>
          <a:p>
            <a:pPr algn="ctr"/>
            <a:r>
              <a:rPr lang="en-GB" dirty="0" smtClean="0"/>
              <a:t>Aviation</a:t>
            </a:r>
          </a:p>
          <a:p>
            <a:pPr algn="ctr"/>
            <a:r>
              <a:rPr lang="en-GB" sz="1600" dirty="0" smtClean="0"/>
              <a:t>Solar </a:t>
            </a:r>
            <a:r>
              <a:rPr lang="en-GB" sz="1600" dirty="0" smtClean="0"/>
              <a:t>Flares and </a:t>
            </a:r>
            <a:r>
              <a:rPr lang="en-GB" sz="1600" dirty="0" smtClean="0"/>
              <a:t>Geomagnetic Storms</a:t>
            </a:r>
            <a:endParaRPr lang="en-GB" sz="1600" dirty="0"/>
          </a:p>
        </p:txBody>
      </p:sp>
      <p:sp>
        <p:nvSpPr>
          <p:cNvPr id="17" name="TextBox 16"/>
          <p:cNvSpPr txBox="1"/>
          <p:nvPr/>
        </p:nvSpPr>
        <p:spPr>
          <a:xfrm>
            <a:off x="1619672" y="5805264"/>
            <a:ext cx="2520280" cy="861774"/>
          </a:xfrm>
          <a:prstGeom prst="rect">
            <a:avLst/>
          </a:prstGeom>
          <a:noFill/>
        </p:spPr>
        <p:txBody>
          <a:bodyPr wrap="square" rtlCol="0">
            <a:spAutoFit/>
          </a:bodyPr>
          <a:lstStyle/>
          <a:p>
            <a:pPr algn="ctr"/>
            <a:r>
              <a:rPr lang="en-GB" dirty="0" smtClean="0"/>
              <a:t>Satellite Operations</a:t>
            </a:r>
          </a:p>
          <a:p>
            <a:pPr algn="ctr"/>
            <a:r>
              <a:rPr lang="en-GB" sz="1600" dirty="0" smtClean="0"/>
              <a:t>Radiation and Geomagnetic Storms</a:t>
            </a:r>
            <a:endParaRPr lang="en-GB" sz="1600" dirty="0"/>
          </a:p>
        </p:txBody>
      </p:sp>
      <p:sp>
        <p:nvSpPr>
          <p:cNvPr id="18" name="TextBox 17"/>
          <p:cNvSpPr txBox="1"/>
          <p:nvPr/>
        </p:nvSpPr>
        <p:spPr>
          <a:xfrm>
            <a:off x="5004048" y="5733256"/>
            <a:ext cx="2520280" cy="615553"/>
          </a:xfrm>
          <a:prstGeom prst="rect">
            <a:avLst/>
          </a:prstGeom>
          <a:noFill/>
        </p:spPr>
        <p:txBody>
          <a:bodyPr wrap="square" rtlCol="0">
            <a:spAutoFit/>
          </a:bodyPr>
          <a:lstStyle/>
          <a:p>
            <a:pPr algn="ctr"/>
            <a:r>
              <a:rPr lang="en-GB" dirty="0" smtClean="0"/>
              <a:t>GNSS Services</a:t>
            </a:r>
          </a:p>
          <a:p>
            <a:pPr algn="ctr"/>
            <a:r>
              <a:rPr lang="en-GB" sz="1600" dirty="0" smtClean="0"/>
              <a:t>Geomagnetic Storms</a:t>
            </a:r>
            <a:endParaRPr lang="en-GB"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55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55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5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animBg="1"/>
      <p:bldP spid="13" grpId="0"/>
      <p:bldP spid="14"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Power Scenario – Geomagnetic Storms</a:t>
            </a:r>
            <a:endParaRPr lang="en-GB" dirty="0"/>
          </a:p>
        </p:txBody>
      </p:sp>
      <p:graphicFrame>
        <p:nvGraphicFramePr>
          <p:cNvPr id="6" name="Content Placeholder 5"/>
          <p:cNvGraphicFramePr>
            <a:graphicFrameLocks noGrp="1"/>
          </p:cNvGraphicFramePr>
          <p:nvPr>
            <p:ph idx="1"/>
          </p:nvPr>
        </p:nvGraphicFramePr>
        <p:xfrm>
          <a:off x="1331640" y="1484784"/>
          <a:ext cx="5688631" cy="2291080"/>
        </p:xfrm>
        <a:graphic>
          <a:graphicData uri="http://schemas.openxmlformats.org/drawingml/2006/table">
            <a:tbl>
              <a:tblPr firstRow="1" bandRow="1">
                <a:tableStyleId>{5C22544A-7EE6-4342-B048-85BDC9FD1C3A}</a:tableStyleId>
              </a:tblPr>
              <a:tblGrid>
                <a:gridCol w="1440160"/>
                <a:gridCol w="1535432"/>
                <a:gridCol w="1416896"/>
                <a:gridCol w="1296143"/>
              </a:tblGrid>
              <a:tr h="370840">
                <a:tc>
                  <a:txBody>
                    <a:bodyPr/>
                    <a:lstStyle/>
                    <a:p>
                      <a:r>
                        <a:rPr lang="en-GB" dirty="0" smtClean="0"/>
                        <a:t>Event</a:t>
                      </a:r>
                      <a:endParaRPr lang="en-GB" dirty="0"/>
                    </a:p>
                  </a:txBody>
                  <a:tcPr/>
                </a:tc>
                <a:tc>
                  <a:txBody>
                    <a:bodyPr/>
                    <a:lstStyle/>
                    <a:p>
                      <a:r>
                        <a:rPr lang="en-GB" dirty="0" smtClean="0"/>
                        <a:t>Derivation</a:t>
                      </a:r>
                      <a:endParaRPr lang="en-GB" dirty="0"/>
                    </a:p>
                  </a:txBody>
                  <a:tcPr/>
                </a:tc>
                <a:tc>
                  <a:txBody>
                    <a:bodyPr/>
                    <a:lstStyle/>
                    <a:p>
                      <a:r>
                        <a:rPr lang="en-GB" dirty="0" smtClean="0"/>
                        <a:t>No of Sub-storms</a:t>
                      </a:r>
                      <a:endParaRPr lang="en-GB" dirty="0"/>
                    </a:p>
                  </a:txBody>
                  <a:tcPr/>
                </a:tc>
                <a:tc>
                  <a:txBody>
                    <a:bodyPr/>
                    <a:lstStyle/>
                    <a:p>
                      <a:r>
                        <a:rPr lang="en-GB" dirty="0" smtClean="0"/>
                        <a:t>Duration </a:t>
                      </a:r>
                    </a:p>
                    <a:p>
                      <a:r>
                        <a:rPr lang="en-GB" dirty="0" smtClean="0"/>
                        <a:t>(days)</a:t>
                      </a:r>
                      <a:endParaRPr lang="en-GB" dirty="0"/>
                    </a:p>
                  </a:txBody>
                  <a:tcPr/>
                </a:tc>
              </a:tr>
              <a:tr h="370840">
                <a:tc>
                  <a:txBody>
                    <a:bodyPr/>
                    <a:lstStyle/>
                    <a:p>
                      <a:r>
                        <a:rPr lang="en-GB" dirty="0" smtClean="0"/>
                        <a:t>1-in-10</a:t>
                      </a:r>
                      <a:r>
                        <a:rPr lang="en-GB" baseline="0" dirty="0" smtClean="0"/>
                        <a:t> year</a:t>
                      </a:r>
                      <a:endParaRPr lang="en-GB" dirty="0"/>
                    </a:p>
                  </a:txBody>
                  <a:tcPr/>
                </a:tc>
                <a:tc>
                  <a:txBody>
                    <a:bodyPr/>
                    <a:lstStyle/>
                    <a:p>
                      <a:r>
                        <a:rPr lang="en-GB" dirty="0" smtClean="0"/>
                        <a:t>October 2003</a:t>
                      </a:r>
                      <a:endParaRPr lang="en-GB" dirty="0"/>
                    </a:p>
                  </a:txBody>
                  <a:tcPr/>
                </a:tc>
                <a:tc>
                  <a:txBody>
                    <a:bodyPr/>
                    <a:lstStyle/>
                    <a:p>
                      <a:pPr algn="ctr"/>
                      <a:r>
                        <a:rPr lang="en-GB" dirty="0" smtClean="0"/>
                        <a:t>10</a:t>
                      </a:r>
                      <a:endParaRPr lang="en-GB" dirty="0"/>
                    </a:p>
                  </a:txBody>
                  <a:tcPr/>
                </a:tc>
                <a:tc>
                  <a:txBody>
                    <a:bodyPr/>
                    <a:lstStyle/>
                    <a:p>
                      <a:pPr algn="ctr"/>
                      <a:r>
                        <a:rPr lang="en-GB" dirty="0" smtClean="0"/>
                        <a:t>7</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1-in-30</a:t>
                      </a:r>
                      <a:r>
                        <a:rPr lang="en-GB" baseline="0" dirty="0" smtClean="0"/>
                        <a:t> year</a:t>
                      </a:r>
                      <a:endParaRPr lang="en-GB" dirty="0" smtClean="0"/>
                    </a:p>
                    <a:p>
                      <a:endParaRPr lang="en-GB" dirty="0"/>
                    </a:p>
                  </a:txBody>
                  <a:tcPr/>
                </a:tc>
                <a:tc>
                  <a:txBody>
                    <a:bodyPr/>
                    <a:lstStyle/>
                    <a:p>
                      <a:r>
                        <a:rPr lang="en-GB" dirty="0" smtClean="0"/>
                        <a:t>March 1989</a:t>
                      </a:r>
                      <a:endParaRPr lang="en-GB" dirty="0"/>
                    </a:p>
                  </a:txBody>
                  <a:tcPr/>
                </a:tc>
                <a:tc>
                  <a:txBody>
                    <a:bodyPr/>
                    <a:lstStyle/>
                    <a:p>
                      <a:pPr algn="ctr"/>
                      <a:r>
                        <a:rPr lang="en-GB" dirty="0" smtClean="0"/>
                        <a:t>85</a:t>
                      </a:r>
                      <a:endParaRPr lang="en-GB" dirty="0"/>
                    </a:p>
                  </a:txBody>
                  <a:tcPr/>
                </a:tc>
                <a:tc>
                  <a:txBody>
                    <a:bodyPr/>
                    <a:lstStyle/>
                    <a:p>
                      <a:pPr algn="ctr"/>
                      <a:r>
                        <a:rPr lang="en-GB" dirty="0" smtClean="0"/>
                        <a:t>12</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1-in-100</a:t>
                      </a:r>
                      <a:r>
                        <a:rPr lang="en-GB" baseline="0" dirty="0" smtClean="0"/>
                        <a:t> year</a:t>
                      </a:r>
                      <a:endParaRPr lang="en-GB" dirty="0" smtClean="0"/>
                    </a:p>
                    <a:p>
                      <a:endParaRPr lang="en-GB" dirty="0"/>
                    </a:p>
                  </a:txBody>
                  <a:tcPr/>
                </a:tc>
                <a:tc>
                  <a:txBody>
                    <a:bodyPr/>
                    <a:lstStyle/>
                    <a:p>
                      <a:r>
                        <a:rPr lang="en-GB" dirty="0" smtClean="0"/>
                        <a:t>1859</a:t>
                      </a:r>
                      <a:endParaRPr lang="en-GB" dirty="0"/>
                    </a:p>
                  </a:txBody>
                  <a:tcPr/>
                </a:tc>
                <a:tc>
                  <a:txBody>
                    <a:bodyPr/>
                    <a:lstStyle/>
                    <a:p>
                      <a:pPr algn="ctr"/>
                      <a:r>
                        <a:rPr lang="en-GB" dirty="0" smtClean="0"/>
                        <a:t>127</a:t>
                      </a:r>
                      <a:endParaRPr lang="en-GB" dirty="0"/>
                    </a:p>
                  </a:txBody>
                  <a:tcPr/>
                </a:tc>
                <a:tc>
                  <a:txBody>
                    <a:bodyPr/>
                    <a:lstStyle/>
                    <a:p>
                      <a:pPr algn="ctr"/>
                      <a:r>
                        <a:rPr lang="en-GB" dirty="0" smtClean="0"/>
                        <a:t>14</a:t>
                      </a:r>
                      <a:endParaRPr lang="en-GB" dirty="0"/>
                    </a:p>
                  </a:txBody>
                  <a:tcPr/>
                </a:tc>
              </a:tr>
            </a:tbl>
          </a:graphicData>
        </a:graphic>
      </p:graphicFrame>
      <p:sp>
        <p:nvSpPr>
          <p:cNvPr id="9" name="TextBox 8"/>
          <p:cNvSpPr txBox="1"/>
          <p:nvPr/>
        </p:nvSpPr>
        <p:spPr>
          <a:xfrm>
            <a:off x="755576" y="1484784"/>
            <a:ext cx="7056784" cy="3139321"/>
          </a:xfrm>
          <a:prstGeom prst="rect">
            <a:avLst/>
          </a:prstGeom>
          <a:solidFill>
            <a:schemeClr val="bg1"/>
          </a:solidFill>
        </p:spPr>
        <p:txBody>
          <a:bodyPr wrap="square" rtlCol="0">
            <a:spAutoFit/>
          </a:bodyPr>
          <a:lstStyle/>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a:p>
        </p:txBody>
      </p:sp>
      <p:graphicFrame>
        <p:nvGraphicFramePr>
          <p:cNvPr id="8" name="Table 7"/>
          <p:cNvGraphicFramePr>
            <a:graphicFrameLocks noGrp="1"/>
          </p:cNvGraphicFramePr>
          <p:nvPr/>
        </p:nvGraphicFramePr>
        <p:xfrm>
          <a:off x="827584" y="1340768"/>
          <a:ext cx="7200800" cy="4680517"/>
        </p:xfrm>
        <a:graphic>
          <a:graphicData uri="http://schemas.openxmlformats.org/drawingml/2006/table">
            <a:tbl>
              <a:tblPr/>
              <a:tblGrid>
                <a:gridCol w="646686"/>
                <a:gridCol w="608193"/>
                <a:gridCol w="615892"/>
                <a:gridCol w="615892"/>
                <a:gridCol w="728806"/>
                <a:gridCol w="731371"/>
                <a:gridCol w="492714"/>
                <a:gridCol w="780129"/>
                <a:gridCol w="1981117"/>
              </a:tblGrid>
              <a:tr h="187293">
                <a:tc rowSpan="2">
                  <a:txBody>
                    <a:bodyPr/>
                    <a:lstStyle/>
                    <a:p>
                      <a:pPr algn="ctr" fontAlgn="t"/>
                      <a:r>
                        <a:rPr lang="en-GB" sz="800" b="1" i="0" u="none" strike="noStrike" dirty="0">
                          <a:solidFill>
                            <a:srgbClr val="000000"/>
                          </a:solidFill>
                          <a:latin typeface="Arial"/>
                        </a:rPr>
                        <a:t>Day</a:t>
                      </a:r>
                    </a:p>
                  </a:txBody>
                  <a:tcPr marL="6636" marR="6636" marT="663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en-GB" sz="800" b="1" i="0" u="none" strike="noStrike">
                          <a:solidFill>
                            <a:srgbClr val="000000"/>
                          </a:solidFill>
                          <a:latin typeface="Arial"/>
                        </a:rPr>
                        <a:t>UTC time of</a:t>
                      </a:r>
                    </a:p>
                  </a:txBody>
                  <a:tcPr marL="6636" marR="6636" marT="66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lang="en-GB"/>
                    </a:p>
                  </a:txBody>
                  <a:tcPr/>
                </a:tc>
                <a:tc hMerge="1">
                  <a:txBody>
                    <a:bodyPr/>
                    <a:lstStyle/>
                    <a:p>
                      <a:endParaRPr lang="en-GB"/>
                    </a:p>
                  </a:txBody>
                  <a:tcPr/>
                </a:tc>
                <a:tc>
                  <a:txBody>
                    <a:bodyPr/>
                    <a:lstStyle/>
                    <a:p>
                      <a:pPr algn="ctr" fontAlgn="b"/>
                      <a:r>
                        <a:rPr lang="en-GB" sz="800" b="1" i="0" u="none" strike="noStrike">
                          <a:solidFill>
                            <a:srgbClr val="000000"/>
                          </a:solidFill>
                          <a:latin typeface="Arial"/>
                        </a:rPr>
                        <a:t> </a:t>
                      </a:r>
                    </a:p>
                  </a:txBody>
                  <a:tcPr marL="6636" marR="6636" marT="66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ctr" fontAlgn="b"/>
                      <a:r>
                        <a:rPr lang="en-GB" sz="800" b="1" i="0" u="none" strike="noStrike">
                          <a:solidFill>
                            <a:srgbClr val="000000"/>
                          </a:solidFill>
                          <a:latin typeface="Arial"/>
                        </a:rPr>
                        <a:t>Substorm intensity</a:t>
                      </a:r>
                    </a:p>
                  </a:txBody>
                  <a:tcPr marL="6636" marR="6636" marT="66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lang="en-GB"/>
                    </a:p>
                  </a:txBody>
                  <a:tcPr/>
                </a:tc>
                <a:tc rowSpan="2">
                  <a:txBody>
                    <a:bodyPr/>
                    <a:lstStyle/>
                    <a:p>
                      <a:pPr algn="ctr" fontAlgn="t"/>
                      <a:r>
                        <a:rPr lang="fr-FR" sz="800" b="1" i="0" u="none" strike="noStrike">
                          <a:solidFill>
                            <a:srgbClr val="000000"/>
                          </a:solidFill>
                          <a:latin typeface="Arial"/>
                        </a:rPr>
                        <a:t>Impact longitude (deg)(note 2)</a:t>
                      </a:r>
                    </a:p>
                  </a:txBody>
                  <a:tcPr marL="6636" marR="6636" marT="663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n-GB" sz="800" b="1" i="0" u="none" strike="noStrike" dirty="0">
                          <a:solidFill>
                            <a:srgbClr val="000000"/>
                          </a:solidFill>
                          <a:latin typeface="Arial"/>
                        </a:rPr>
                        <a:t>Prime target region</a:t>
                      </a:r>
                    </a:p>
                  </a:txBody>
                  <a:tcPr marL="6636" marR="6636" marT="663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6747">
                <a:tc vMerge="1">
                  <a:txBody>
                    <a:bodyPr/>
                    <a:lstStyle/>
                    <a:p>
                      <a:endParaRPr lang="en-GB"/>
                    </a:p>
                  </a:txBody>
                  <a:tcPr/>
                </a:tc>
                <a:tc>
                  <a:txBody>
                    <a:bodyPr/>
                    <a:lstStyle/>
                    <a:p>
                      <a:pPr algn="ctr" fontAlgn="t"/>
                      <a:r>
                        <a:rPr lang="en-GB" sz="800" b="1" i="0" u="none" strike="noStrike" dirty="0" err="1">
                          <a:solidFill>
                            <a:srgbClr val="000000"/>
                          </a:solidFill>
                          <a:latin typeface="Arial"/>
                        </a:rPr>
                        <a:t>substorm</a:t>
                      </a:r>
                      <a:r>
                        <a:rPr lang="en-GB" sz="800" b="1" i="0" u="none" strike="noStrike" dirty="0">
                          <a:solidFill>
                            <a:srgbClr val="000000"/>
                          </a:solidFill>
                          <a:latin typeface="Arial"/>
                        </a:rPr>
                        <a:t> start</a:t>
                      </a:r>
                    </a:p>
                  </a:txBody>
                  <a:tcPr marL="6636" marR="6636" marT="6636"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800" b="1" i="0" u="none" strike="noStrike" dirty="0" err="1">
                          <a:solidFill>
                            <a:srgbClr val="000000"/>
                          </a:solidFill>
                          <a:latin typeface="Arial"/>
                        </a:rPr>
                        <a:t>substorm</a:t>
                      </a:r>
                      <a:r>
                        <a:rPr lang="en-GB" sz="800" b="1" i="0" u="none" strike="noStrike" dirty="0">
                          <a:solidFill>
                            <a:srgbClr val="000000"/>
                          </a:solidFill>
                          <a:latin typeface="Arial"/>
                        </a:rPr>
                        <a:t> peak</a:t>
                      </a:r>
                    </a:p>
                  </a:txBody>
                  <a:tcPr marL="6636" marR="6636" marT="663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800" b="1" i="0" u="none" strike="noStrike" dirty="0" err="1">
                          <a:solidFill>
                            <a:srgbClr val="000000"/>
                          </a:solidFill>
                          <a:latin typeface="Arial"/>
                        </a:rPr>
                        <a:t>substorm</a:t>
                      </a:r>
                      <a:r>
                        <a:rPr lang="en-GB" sz="800" b="1" i="0" u="none" strike="noStrike" dirty="0">
                          <a:solidFill>
                            <a:srgbClr val="000000"/>
                          </a:solidFill>
                          <a:latin typeface="Arial"/>
                        </a:rPr>
                        <a:t> end</a:t>
                      </a:r>
                    </a:p>
                  </a:txBody>
                  <a:tcPr marL="6636" marR="6636" marT="6636"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800" b="1" i="0" u="none" strike="noStrike">
                          <a:solidFill>
                            <a:srgbClr val="000000"/>
                          </a:solidFill>
                          <a:latin typeface="Arial"/>
                        </a:rPr>
                        <a:t>duration</a:t>
                      </a:r>
                    </a:p>
                  </a:txBody>
                  <a:tcPr marL="6636" marR="6636" marT="663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n-GB" sz="800" b="1" i="0" u="none" strike="noStrike">
                          <a:solidFill>
                            <a:srgbClr val="000000"/>
                          </a:solidFill>
                          <a:latin typeface="Arial"/>
                        </a:rPr>
                        <a:t>qualitative (see note 3)</a:t>
                      </a:r>
                    </a:p>
                  </a:txBody>
                  <a:tcPr marL="6636" marR="6636" marT="6636"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800" b="1" i="0" u="none" strike="noStrike">
                          <a:solidFill>
                            <a:srgbClr val="000000"/>
                          </a:solidFill>
                          <a:latin typeface="Arial"/>
                        </a:rPr>
                        <a:t>max AE (nT)</a:t>
                      </a:r>
                    </a:p>
                  </a:txBody>
                  <a:tcPr marL="6636" marR="6636" marT="6636"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GB"/>
                    </a:p>
                  </a:txBody>
                  <a:tcPr/>
                </a:tc>
                <a:tc vMerge="1">
                  <a:txBody>
                    <a:bodyPr/>
                    <a:lstStyle/>
                    <a:p>
                      <a:endParaRPr lang="en-GB"/>
                    </a:p>
                  </a:txBody>
                  <a:tcPr/>
                </a:tc>
              </a:tr>
              <a:tr h="180157">
                <a:tc>
                  <a:txBody>
                    <a:bodyPr/>
                    <a:lstStyle/>
                    <a:p>
                      <a:pPr algn="ctr" fontAlgn="ctr"/>
                      <a:r>
                        <a:rPr lang="en-GB" sz="800" b="1" i="0" u="none" strike="noStrike">
                          <a:solidFill>
                            <a:srgbClr val="000000"/>
                          </a:solidFill>
                          <a:latin typeface="Arial"/>
                        </a:rPr>
                        <a:t>-6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17:17</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18:29</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20:05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2:48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1110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120E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Eastern China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-4</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12:18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14:26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16:23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4:05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1129</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179W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New Zealand</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-4</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21:47</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23:24</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23:37</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1:50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1243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47E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European Russia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356747">
                <a:tc>
                  <a:txBody>
                    <a:bodyPr/>
                    <a:lstStyle/>
                    <a:p>
                      <a:pPr algn="ctr" fontAlgn="ctr"/>
                      <a:r>
                        <a:rPr lang="en-GB" sz="800" b="1" i="0" u="none" strike="noStrike">
                          <a:solidFill>
                            <a:srgbClr val="000000"/>
                          </a:solidFill>
                          <a:latin typeface="Arial"/>
                        </a:rPr>
                        <a:t>-3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00:31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00:37</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01:06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0:35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1292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28E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Eastern Europe, western Russia, South Africa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01:11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01:46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02:16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1:05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1385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11E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Central/West Europe, Scandinavia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02:31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02:48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03:11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0:40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1421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4W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Western Europe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04:26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04:54</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05:34</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1:08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Very intense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1919</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36W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dirty="0">
                          <a:solidFill>
                            <a:srgbClr val="000000"/>
                          </a:solidFill>
                          <a:latin typeface="Arial"/>
                        </a:rPr>
                        <a:t> </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180157">
                <a:tc>
                  <a:txBody>
                    <a:bodyPr/>
                    <a:lstStyle/>
                    <a:p>
                      <a:pPr algn="ctr" fontAlgn="ctr"/>
                      <a:r>
                        <a:rPr lang="en-GB" sz="800" b="1" i="0" u="none" strike="noStrike">
                          <a:solidFill>
                            <a:srgbClr val="000000"/>
                          </a:solidFill>
                          <a:latin typeface="Arial"/>
                        </a:rPr>
                        <a:t>-3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07:42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08:18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09:32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1:50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1228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87W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Eastern US and Canada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20:20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20:52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21:03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0:43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1029</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84E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Central Siberia, Western China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21:21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21:48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22:13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0:52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1103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71E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Western Siberia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22:17</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23:25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00:30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2:07</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1332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46E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European Russia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356747">
                <a:tc>
                  <a:txBody>
                    <a:bodyPr/>
                    <a:lstStyle/>
                    <a:p>
                      <a:pPr algn="ctr" fontAlgn="ctr"/>
                      <a:r>
                        <a:rPr lang="en-GB" sz="800" b="1" i="0" u="none" strike="noStrike">
                          <a:solidFill>
                            <a:srgbClr val="000000"/>
                          </a:solidFill>
                          <a:latin typeface="Arial"/>
                        </a:rPr>
                        <a:t>-2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00:45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01:20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01:48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1:03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1230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18E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Central/Eastern Europe, Scandinavia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20:40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21:11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22:05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1:25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1003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80E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Western Siberia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23:23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23:55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00:50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1:27</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1016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39E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dirty="0">
                          <a:solidFill>
                            <a:srgbClr val="000000"/>
                          </a:solidFill>
                          <a:latin typeface="Arial"/>
                        </a:rPr>
                        <a:t>European Russia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01:46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03:05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04:09</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2:23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High</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1103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9W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GB" sz="800" b="1" i="0" u="none" strike="noStrike">
                          <a:solidFill>
                            <a:srgbClr val="000000"/>
                          </a:solidFill>
                          <a:latin typeface="Arial"/>
                        </a:rPr>
                        <a:t>Western Europe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80157">
                <a:tc>
                  <a:txBody>
                    <a:bodyPr/>
                    <a:lstStyle/>
                    <a:p>
                      <a:pPr algn="ctr" fontAlgn="ctr"/>
                      <a:r>
                        <a:rPr lang="en-GB" sz="800" b="1" i="0" u="none" strike="noStrike">
                          <a:solidFill>
                            <a:srgbClr val="000000"/>
                          </a:solidFill>
                          <a:latin typeface="Arial"/>
                        </a:rPr>
                        <a:t>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18:42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20:56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22:53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4:11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Intense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1629</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84E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dirty="0">
                          <a:solidFill>
                            <a:srgbClr val="000000"/>
                          </a:solidFill>
                          <a:latin typeface="Arial"/>
                        </a:rPr>
                        <a:t>Central Siberia, Western China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180157">
                <a:tc>
                  <a:txBody>
                    <a:bodyPr/>
                    <a:lstStyle/>
                    <a:p>
                      <a:pPr algn="ctr" fontAlgn="ctr"/>
                      <a:r>
                        <a:rPr lang="en-GB" sz="800" b="1" i="0" u="none" strike="noStrike">
                          <a:solidFill>
                            <a:srgbClr val="000000"/>
                          </a:solidFill>
                          <a:latin typeface="Arial"/>
                        </a:rPr>
                        <a:t>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04:17</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05:54</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06:08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1:51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Intense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1794</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51W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dirty="0">
                          <a:solidFill>
                            <a:srgbClr val="000000"/>
                          </a:solidFill>
                          <a:latin typeface="Arial"/>
                        </a:rPr>
                        <a:t> </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180157">
                <a:tc>
                  <a:txBody>
                    <a:bodyPr/>
                    <a:lstStyle/>
                    <a:p>
                      <a:pPr algn="ctr" fontAlgn="ctr"/>
                      <a:r>
                        <a:rPr lang="en-GB" sz="800" b="1" i="0" u="none" strike="noStrike">
                          <a:solidFill>
                            <a:srgbClr val="000000"/>
                          </a:solidFill>
                          <a:latin typeface="Arial"/>
                        </a:rPr>
                        <a:t>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07:01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07:07</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07:36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0:35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Intense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1863</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a:solidFill>
                            <a:srgbClr val="000000"/>
                          </a:solidFill>
                          <a:latin typeface="Arial"/>
                        </a:rPr>
                        <a:t>69W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GB" sz="800" b="1" i="0" u="none" strike="noStrike" dirty="0">
                          <a:solidFill>
                            <a:srgbClr val="000000"/>
                          </a:solidFill>
                          <a:latin typeface="Arial"/>
                        </a:rPr>
                        <a:t>Eastern US and Canada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180157">
                <a:tc>
                  <a:txBody>
                    <a:bodyPr/>
                    <a:lstStyle/>
                    <a:p>
                      <a:pPr algn="ctr" fontAlgn="ctr"/>
                      <a:r>
                        <a:rPr lang="en-GB" sz="800" b="1" i="0" u="none" strike="noStrike">
                          <a:solidFill>
                            <a:srgbClr val="000000"/>
                          </a:solidFill>
                          <a:latin typeface="Arial"/>
                        </a:rPr>
                        <a:t>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07:41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08:16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08:46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1:05</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Very intense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2000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86W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dirty="0">
                          <a:solidFill>
                            <a:srgbClr val="000000"/>
                          </a:solidFill>
                          <a:latin typeface="Arial"/>
                        </a:rPr>
                        <a:t>Eastern US and Canada</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180157">
                <a:tc>
                  <a:txBody>
                    <a:bodyPr/>
                    <a:lstStyle/>
                    <a:p>
                      <a:pPr algn="ctr" fontAlgn="ctr"/>
                      <a:r>
                        <a:rPr lang="en-GB" sz="800" b="1" i="0" u="none" strike="noStrike">
                          <a:solidFill>
                            <a:srgbClr val="000000"/>
                          </a:solidFill>
                          <a:latin typeface="Arial"/>
                        </a:rPr>
                        <a:t>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09:01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09:18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09:41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0:40</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Very intense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2052</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102W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dirty="0">
                          <a:solidFill>
                            <a:srgbClr val="000000"/>
                          </a:solidFill>
                          <a:latin typeface="Arial"/>
                        </a:rPr>
                        <a:t>Central Canada and US</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180157">
                <a:tc>
                  <a:txBody>
                    <a:bodyPr/>
                    <a:lstStyle/>
                    <a:p>
                      <a:pPr algn="ctr" fontAlgn="ctr"/>
                      <a:r>
                        <a:rPr lang="en-GB" sz="800" b="1" i="0" u="none" strike="noStrike">
                          <a:solidFill>
                            <a:srgbClr val="000000"/>
                          </a:solidFill>
                          <a:latin typeface="Arial"/>
                        </a:rPr>
                        <a:t>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10:56</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11:24</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12:04</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1:08</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Very intense</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2771</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a:solidFill>
                            <a:srgbClr val="000000"/>
                          </a:solidFill>
                          <a:latin typeface="Arial"/>
                        </a:rPr>
                        <a:t>133W</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GB" sz="800" b="1" i="0" u="none" strike="noStrike" dirty="0">
                          <a:solidFill>
                            <a:srgbClr val="000000"/>
                          </a:solidFill>
                          <a:latin typeface="Arial"/>
                        </a:rPr>
                        <a:t> </a:t>
                      </a:r>
                    </a:p>
                  </a:txBody>
                  <a:tcPr marL="6636" marR="6636" marT="66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Power Scenario – Grid Resilience</a:t>
            </a:r>
            <a:endParaRPr lang="en-GB" dirty="0"/>
          </a:p>
        </p:txBody>
      </p:sp>
      <p:pic>
        <p:nvPicPr>
          <p:cNvPr id="12" name="Picture 11"/>
          <p:cNvPicPr/>
          <p:nvPr/>
        </p:nvPicPr>
        <p:blipFill>
          <a:blip r:embed="rId3" cstate="print"/>
          <a:srcRect/>
          <a:stretch>
            <a:fillRect/>
          </a:stretch>
        </p:blipFill>
        <p:spPr bwMode="auto">
          <a:xfrm>
            <a:off x="1835696" y="1196752"/>
            <a:ext cx="5731510" cy="7047443"/>
          </a:xfrm>
          <a:prstGeom prst="rect">
            <a:avLst/>
          </a:prstGeom>
          <a:noFill/>
          <a:ln w="9525">
            <a:noFill/>
            <a:miter lim="800000"/>
            <a:headEnd/>
            <a:tailEnd/>
          </a:ln>
        </p:spPr>
      </p:pic>
      <p:sp>
        <p:nvSpPr>
          <p:cNvPr id="5" name="Content Placeholder 4"/>
          <p:cNvSpPr>
            <a:spLocks noGrp="1"/>
          </p:cNvSpPr>
          <p:nvPr>
            <p:ph idx="1"/>
          </p:nvPr>
        </p:nvSpPr>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Power Scenario</a:t>
            </a:r>
            <a:endParaRPr lang="en-GB" dirty="0"/>
          </a:p>
        </p:txBody>
      </p:sp>
      <p:pic>
        <p:nvPicPr>
          <p:cNvPr id="10" name="Content Placeholder 9"/>
          <p:cNvPicPr>
            <a:picLocks noGrp="1"/>
          </p:cNvPicPr>
          <p:nvPr>
            <p:ph idx="1"/>
          </p:nvPr>
        </p:nvPicPr>
        <p:blipFill>
          <a:blip r:embed="rId3" cstate="print"/>
          <a:srcRect/>
          <a:stretch>
            <a:fillRect/>
          </a:stretch>
        </p:blipFill>
        <p:spPr bwMode="auto">
          <a:xfrm>
            <a:off x="1187624" y="1124744"/>
            <a:ext cx="7056784" cy="53285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Aviation Scenario</a:t>
            </a:r>
            <a:endParaRPr lang="en-GB" dirty="0"/>
          </a:p>
        </p:txBody>
      </p:sp>
      <p:graphicFrame>
        <p:nvGraphicFramePr>
          <p:cNvPr id="4" name="Table 3"/>
          <p:cNvGraphicFramePr>
            <a:graphicFrameLocks noGrp="1"/>
          </p:cNvGraphicFramePr>
          <p:nvPr/>
        </p:nvGraphicFramePr>
        <p:xfrm>
          <a:off x="2123729" y="1309116"/>
          <a:ext cx="4297086" cy="4712174"/>
        </p:xfrm>
        <a:graphic>
          <a:graphicData uri="http://schemas.openxmlformats.org/drawingml/2006/table">
            <a:tbl>
              <a:tblPr/>
              <a:tblGrid>
                <a:gridCol w="444732"/>
                <a:gridCol w="444732"/>
                <a:gridCol w="674992"/>
                <a:gridCol w="674992"/>
                <a:gridCol w="1404420"/>
                <a:gridCol w="653218"/>
              </a:tblGrid>
              <a:tr h="181237">
                <a:tc rowSpan="2">
                  <a:txBody>
                    <a:bodyPr/>
                    <a:lstStyle/>
                    <a:p>
                      <a:pPr algn="just">
                        <a:lnSpc>
                          <a:spcPct val="107000"/>
                        </a:lnSpc>
                        <a:spcAft>
                          <a:spcPts val="0"/>
                        </a:spcAft>
                      </a:pPr>
                      <a:r>
                        <a:rPr lang="en-GB" sz="1000">
                          <a:latin typeface="Arial"/>
                          <a:ea typeface="Times New Roman"/>
                          <a:cs typeface="Times New Roman"/>
                        </a:rPr>
                        <a:t>Day</a:t>
                      </a:r>
                      <a:endParaRPr lang="en-GB" sz="900">
                        <a:latin typeface="Calibri"/>
                        <a:ea typeface="Calibri"/>
                        <a:cs typeface="Times New Roman"/>
                      </a:endParaRPr>
                    </a:p>
                  </a:txBody>
                  <a:tcPr marL="54727" marR="54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just">
                        <a:lnSpc>
                          <a:spcPct val="107000"/>
                        </a:lnSpc>
                        <a:spcAft>
                          <a:spcPts val="0"/>
                        </a:spcAft>
                      </a:pPr>
                      <a:r>
                        <a:rPr lang="en-GB" sz="1000">
                          <a:latin typeface="Arial"/>
                          <a:ea typeface="Times New Roman"/>
                          <a:cs typeface="Times New Roman"/>
                        </a:rPr>
                        <a:t>UTC time of</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endParaRPr lang="en-GB"/>
                    </a:p>
                  </a:txBody>
                  <a:tcPr/>
                </a:tc>
                <a:tc hMerge="1">
                  <a:txBody>
                    <a:bodyPr/>
                    <a:lstStyle/>
                    <a:p>
                      <a:endParaRPr lang="en-GB"/>
                    </a:p>
                  </a:txBody>
                  <a:tcPr/>
                </a:tc>
                <a:tc rowSpan="2">
                  <a:txBody>
                    <a:bodyPr/>
                    <a:lstStyle/>
                    <a:p>
                      <a:pPr algn="just">
                        <a:lnSpc>
                          <a:spcPct val="107000"/>
                        </a:lnSpc>
                        <a:spcAft>
                          <a:spcPts val="0"/>
                        </a:spcAft>
                      </a:pPr>
                      <a:r>
                        <a:rPr lang="en-GB" sz="1000">
                          <a:latin typeface="Arial"/>
                          <a:ea typeface="Times New Roman"/>
                          <a:cs typeface="Times New Roman"/>
                        </a:rPr>
                        <a:t>Event type</a:t>
                      </a:r>
                      <a:endParaRPr lang="en-GB" sz="900">
                        <a:latin typeface="Calibri"/>
                        <a:ea typeface="Calibri"/>
                        <a:cs typeface="Times New Roman"/>
                      </a:endParaRPr>
                    </a:p>
                  </a:txBody>
                  <a:tcPr marL="54727" marR="547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07000"/>
                        </a:lnSpc>
                        <a:spcAft>
                          <a:spcPts val="0"/>
                        </a:spcAft>
                      </a:pPr>
                      <a:r>
                        <a:rPr lang="en-GB" sz="1000">
                          <a:latin typeface="Arial"/>
                          <a:ea typeface="Times New Roman"/>
                          <a:cs typeface="Times New Roman"/>
                        </a:rPr>
                        <a:t>Event size</a:t>
                      </a:r>
                      <a:endParaRPr lang="en-GB" sz="900">
                        <a:latin typeface="Calibri"/>
                        <a:ea typeface="Calibri"/>
                        <a:cs typeface="Times New Roman"/>
                      </a:endParaRPr>
                    </a:p>
                  </a:txBody>
                  <a:tcPr marL="54727" marR="547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3712">
                <a:tc vMerge="1">
                  <a:txBody>
                    <a:bodyPr/>
                    <a:lstStyle/>
                    <a:p>
                      <a:endParaRPr lang="en-GB"/>
                    </a:p>
                  </a:txBody>
                  <a:tcPr/>
                </a:tc>
                <a:tc>
                  <a:txBody>
                    <a:bodyPr/>
                    <a:lstStyle/>
                    <a:p>
                      <a:pPr algn="just">
                        <a:lnSpc>
                          <a:spcPct val="107000"/>
                        </a:lnSpc>
                        <a:spcAft>
                          <a:spcPts val="0"/>
                        </a:spcAft>
                      </a:pPr>
                      <a:r>
                        <a:rPr lang="en-GB" sz="1000">
                          <a:latin typeface="Arial"/>
                          <a:ea typeface="Times New Roman"/>
                          <a:cs typeface="Times New Roman"/>
                        </a:rPr>
                        <a:t>event start</a:t>
                      </a:r>
                      <a:endParaRPr lang="en-GB" sz="900">
                        <a:latin typeface="Calibri"/>
                        <a:ea typeface="Calibri"/>
                        <a:cs typeface="Times New Roman"/>
                      </a:endParaRPr>
                    </a:p>
                  </a:txBody>
                  <a:tcPr marL="54727" marR="54727" marT="0" marB="0">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event peak</a:t>
                      </a:r>
                      <a:endParaRPr lang="en-GB" sz="900">
                        <a:latin typeface="Calibri"/>
                        <a:ea typeface="Calibri"/>
                        <a:cs typeface="Times New Roman"/>
                      </a:endParaRPr>
                    </a:p>
                  </a:txBody>
                  <a:tcPr marL="54727" marR="54727"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event end</a:t>
                      </a:r>
                      <a:endParaRPr lang="en-GB" sz="900">
                        <a:latin typeface="Calibri"/>
                        <a:ea typeface="Calibri"/>
                        <a:cs typeface="Times New Roman"/>
                      </a:endParaRPr>
                    </a:p>
                  </a:txBody>
                  <a:tcPr marL="54727" marR="54727" marT="0" marB="0">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en-GB"/>
                    </a:p>
                  </a:txBody>
                  <a:tcPr/>
                </a:tc>
                <a:tc vMerge="1">
                  <a:txBody>
                    <a:bodyPr/>
                    <a:lstStyle/>
                    <a:p>
                      <a:endParaRPr lang="en-GB"/>
                    </a:p>
                  </a:txBody>
                  <a:tcPr/>
                </a:tc>
              </a:tr>
              <a:tr h="362475">
                <a:tc>
                  <a:txBody>
                    <a:bodyPr/>
                    <a:lstStyle/>
                    <a:p>
                      <a:pPr algn="just">
                        <a:lnSpc>
                          <a:spcPct val="107000"/>
                        </a:lnSpc>
                        <a:spcAft>
                          <a:spcPts val="0"/>
                        </a:spcAft>
                      </a:pPr>
                      <a:r>
                        <a:rPr lang="en-GB" sz="1000">
                          <a:latin typeface="Arial"/>
                          <a:ea typeface="Times New Roman"/>
                          <a:cs typeface="Times New Roman"/>
                        </a:rPr>
                        <a:t>-22</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11:20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11:33</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 12:40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Solar flare</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&gt;R4</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-22</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11:45</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 19:20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GLE</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tbd</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-22</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12:05</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02:10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+4 16:00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Radiation storm</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&gt;S3</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-1</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12:30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12:58</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 15:10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Solar flare</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&gt;R4</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-1</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13:00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 02:00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GLE</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tbd</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-1</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13:05</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16:00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+8 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Radiation storm</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&gt;S4</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12:00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 21:00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Ionospheric scintillation</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&gt;G4</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1</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09:00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 15:00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Ionospheric scintillation</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&gt;G4</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1</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18:00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 21:00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Ionospheric scintillation</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&gt;G4</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4</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18:30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+1 01:40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GLE</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tbd</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75">
                <a:tc>
                  <a:txBody>
                    <a:bodyPr/>
                    <a:lstStyle/>
                    <a:p>
                      <a:pPr algn="just">
                        <a:lnSpc>
                          <a:spcPct val="107000"/>
                        </a:lnSpc>
                        <a:spcAft>
                          <a:spcPts val="0"/>
                        </a:spcAft>
                      </a:pPr>
                      <a:r>
                        <a:rPr lang="en-GB" sz="1000">
                          <a:latin typeface="Arial"/>
                          <a:ea typeface="Times New Roman"/>
                          <a:cs typeface="Times New Roman"/>
                        </a:rPr>
                        <a:t>7</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+3 00:00</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Radiation storm</a:t>
                      </a:r>
                      <a:endParaRPr lang="en-GB" sz="90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dirty="0">
                          <a:latin typeface="Arial"/>
                          <a:ea typeface="Times New Roman"/>
                          <a:cs typeface="Times New Roman"/>
                        </a:rPr>
                        <a:t>&gt;S3</a:t>
                      </a:r>
                      <a:endParaRPr lang="en-GB" sz="900" dirty="0">
                        <a:latin typeface="Calibri"/>
                        <a:ea typeface="Calibri"/>
                        <a:cs typeface="Times New Roman"/>
                      </a:endParaRPr>
                    </a:p>
                  </a:txBody>
                  <a:tcPr marL="54727" marR="5472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Aviation Scenario – Solar Flares</a:t>
            </a:r>
            <a:endParaRPr lang="en-GB" dirty="0"/>
          </a:p>
        </p:txBody>
      </p:sp>
      <p:graphicFrame>
        <p:nvGraphicFramePr>
          <p:cNvPr id="4" name="Table 3"/>
          <p:cNvGraphicFramePr>
            <a:graphicFrameLocks noGrp="1"/>
          </p:cNvGraphicFramePr>
          <p:nvPr/>
        </p:nvGraphicFramePr>
        <p:xfrm>
          <a:off x="1259632" y="1556792"/>
          <a:ext cx="7056784" cy="3297515"/>
        </p:xfrm>
        <a:graphic>
          <a:graphicData uri="http://schemas.openxmlformats.org/drawingml/2006/table">
            <a:tbl>
              <a:tblPr/>
              <a:tblGrid>
                <a:gridCol w="1128647"/>
                <a:gridCol w="1967697"/>
                <a:gridCol w="2088232"/>
                <a:gridCol w="1872208"/>
              </a:tblGrid>
              <a:tr h="427097">
                <a:tc>
                  <a:txBody>
                    <a:bodyPr/>
                    <a:lstStyle/>
                    <a:p>
                      <a:pPr algn="just">
                        <a:lnSpc>
                          <a:spcPct val="107000"/>
                        </a:lnSpc>
                        <a:spcAft>
                          <a:spcPts val="0"/>
                        </a:spcAft>
                      </a:pPr>
                      <a:r>
                        <a:rPr lang="en-GB" sz="1000" b="1">
                          <a:latin typeface="Arial"/>
                          <a:ea typeface="Times New Roman"/>
                          <a:cs typeface="Times New Roman"/>
                        </a:rPr>
                        <a:t>Flare intensity</a:t>
                      </a:r>
                      <a:endParaRPr lang="en-GB"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just">
                        <a:lnSpc>
                          <a:spcPct val="107000"/>
                        </a:lnSpc>
                        <a:spcAft>
                          <a:spcPts val="0"/>
                        </a:spcAft>
                      </a:pPr>
                      <a:r>
                        <a:rPr lang="en-GB" sz="1000" b="1">
                          <a:latin typeface="Arial"/>
                          <a:ea typeface="Times New Roman"/>
                          <a:cs typeface="Times New Roman"/>
                        </a:rPr>
                        <a:t> NO FORECAST </a:t>
                      </a:r>
                      <a:endParaRPr lang="en-GB"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13929"/>
                    </a:solidFill>
                  </a:tcPr>
                </a:tc>
                <a:tc>
                  <a:txBody>
                    <a:bodyPr/>
                    <a:lstStyle/>
                    <a:p>
                      <a:pPr algn="just">
                        <a:lnSpc>
                          <a:spcPct val="107000"/>
                        </a:lnSpc>
                        <a:spcAft>
                          <a:spcPts val="0"/>
                        </a:spcAft>
                      </a:pPr>
                      <a:r>
                        <a:rPr lang="en-GB" sz="1000" b="1">
                          <a:latin typeface="Arial"/>
                          <a:ea typeface="Times New Roman"/>
                          <a:cs typeface="Times New Roman"/>
                        </a:rPr>
                        <a:t>CURRENT FORECAST</a:t>
                      </a:r>
                      <a:endParaRPr lang="en-GB"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D05"/>
                    </a:solidFill>
                  </a:tcPr>
                </a:tc>
                <a:tc>
                  <a:txBody>
                    <a:bodyPr/>
                    <a:lstStyle/>
                    <a:p>
                      <a:pPr algn="just">
                        <a:lnSpc>
                          <a:spcPct val="107000"/>
                        </a:lnSpc>
                        <a:spcAft>
                          <a:spcPts val="0"/>
                        </a:spcAft>
                      </a:pPr>
                      <a:r>
                        <a:rPr lang="en-GB" sz="1000" b="1">
                          <a:latin typeface="Arial"/>
                          <a:ea typeface="Times New Roman"/>
                          <a:cs typeface="Times New Roman"/>
                        </a:rPr>
                        <a:t>IMPROVED FORECAST</a:t>
                      </a:r>
                      <a:endParaRPr lang="en-GB"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589127">
                <a:tc>
                  <a:txBody>
                    <a:bodyPr/>
                    <a:lstStyle/>
                    <a:p>
                      <a:pPr algn="just">
                        <a:lnSpc>
                          <a:spcPct val="107000"/>
                        </a:lnSpc>
                        <a:spcAft>
                          <a:spcPts val="0"/>
                        </a:spcAft>
                      </a:pPr>
                      <a:r>
                        <a:rPr lang="en-GB" sz="1000" b="1" dirty="0">
                          <a:latin typeface="Arial"/>
                          <a:ea typeface="Times New Roman"/>
                          <a:cs typeface="Times New Roman"/>
                        </a:rPr>
                        <a:t>Very intense (&gt;R5/X20)</a:t>
                      </a:r>
                      <a:endParaRPr lang="en-GB"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just">
                        <a:lnSpc>
                          <a:spcPct val="107000"/>
                        </a:lnSpc>
                        <a:spcAft>
                          <a:spcPts val="0"/>
                        </a:spcAft>
                      </a:pPr>
                      <a:r>
                        <a:rPr lang="en-GB" sz="1000">
                          <a:latin typeface="Arial"/>
                          <a:ea typeface="Times New Roman"/>
                          <a:cs typeface="Times New Roman"/>
                        </a:rPr>
                        <a:t>Delay/cancel take off for all cross-oceanic flights on day side of Earth once event is detected. Those in flight continue as planned. Event takes a number of hours, recovery would be up to three weeks due to the unexpected nature of the initial disruption. </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Delay/cancel take off for all cross-oceanic flights on day side of Earth once the event is detected. Those in flight continue as planned. Event takes a number of hours, recovery would be up to two weeks.</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Delay/cancel take off for all cross-oceanic flights on day side of Earth once the event is detected. Those in flight continue as planned. Event takes a number of hours, recovery would be up to 10 days.</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097">
                <a:tc>
                  <a:txBody>
                    <a:bodyPr/>
                    <a:lstStyle/>
                    <a:p>
                      <a:pPr algn="just">
                        <a:lnSpc>
                          <a:spcPct val="107000"/>
                        </a:lnSpc>
                        <a:spcAft>
                          <a:spcPts val="0"/>
                        </a:spcAft>
                      </a:pPr>
                      <a:r>
                        <a:rPr lang="en-GB" sz="1000" b="1" dirty="0">
                          <a:latin typeface="Arial"/>
                          <a:ea typeface="Times New Roman"/>
                          <a:cs typeface="Times New Roman"/>
                        </a:rPr>
                        <a:t>Intense (&gt;R4/X10)</a:t>
                      </a:r>
                      <a:endParaRPr lang="en-GB"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just">
                        <a:lnSpc>
                          <a:spcPct val="107000"/>
                        </a:lnSpc>
                        <a:spcAft>
                          <a:spcPts val="0"/>
                        </a:spcAft>
                      </a:pPr>
                      <a:r>
                        <a:rPr lang="en-GB" sz="1000">
                          <a:latin typeface="Arial"/>
                          <a:ea typeface="Times New Roman"/>
                          <a:cs typeface="Times New Roman"/>
                        </a:rPr>
                        <a:t>None (but this may be overly-optimistic)</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None (but this may be overly-optimistic)</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None (but this may be overly-optimistic)</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097">
                <a:tc>
                  <a:txBody>
                    <a:bodyPr/>
                    <a:lstStyle/>
                    <a:p>
                      <a:pPr algn="just">
                        <a:lnSpc>
                          <a:spcPct val="107000"/>
                        </a:lnSpc>
                        <a:spcAft>
                          <a:spcPts val="0"/>
                        </a:spcAft>
                      </a:pPr>
                      <a:r>
                        <a:rPr lang="en-GB" sz="1000" b="1" dirty="0">
                          <a:latin typeface="Arial"/>
                          <a:ea typeface="Times New Roman"/>
                          <a:cs typeface="Times New Roman"/>
                        </a:rPr>
                        <a:t>High (&gt;R3/X1)</a:t>
                      </a:r>
                      <a:endParaRPr lang="en-GB"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just">
                        <a:lnSpc>
                          <a:spcPct val="107000"/>
                        </a:lnSpc>
                        <a:spcAft>
                          <a:spcPts val="0"/>
                        </a:spcAft>
                      </a:pPr>
                      <a:r>
                        <a:rPr lang="en-GB" sz="1000">
                          <a:latin typeface="Arial"/>
                          <a:ea typeface="Times New Roman"/>
                          <a:cs typeface="Times New Roman"/>
                        </a:rPr>
                        <a:t>None</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None</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None</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097">
                <a:tc>
                  <a:txBody>
                    <a:bodyPr/>
                    <a:lstStyle/>
                    <a:p>
                      <a:pPr algn="just">
                        <a:lnSpc>
                          <a:spcPct val="107000"/>
                        </a:lnSpc>
                        <a:spcAft>
                          <a:spcPts val="0"/>
                        </a:spcAft>
                      </a:pPr>
                      <a:r>
                        <a:rPr lang="en-GB" sz="1000" b="1" dirty="0">
                          <a:latin typeface="Arial"/>
                          <a:ea typeface="Times New Roman"/>
                          <a:cs typeface="Times New Roman"/>
                        </a:rPr>
                        <a:t>Moderate (&gt;R2/M5)</a:t>
                      </a:r>
                      <a:endParaRPr lang="en-GB"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c>
                  <a:txBody>
                    <a:bodyPr/>
                    <a:lstStyle/>
                    <a:p>
                      <a:pPr algn="just">
                        <a:lnSpc>
                          <a:spcPct val="107000"/>
                        </a:lnSpc>
                        <a:spcAft>
                          <a:spcPts val="0"/>
                        </a:spcAft>
                      </a:pPr>
                      <a:r>
                        <a:rPr lang="en-GB" sz="1000">
                          <a:latin typeface="Arial"/>
                          <a:ea typeface="Times New Roman"/>
                          <a:cs typeface="Times New Roman"/>
                        </a:rPr>
                        <a:t>None</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a:latin typeface="Arial"/>
                          <a:ea typeface="Times New Roman"/>
                          <a:cs typeface="Times New Roman"/>
                        </a:rPr>
                        <a:t>None</a:t>
                      </a:r>
                      <a:endParaRPr lang="en-GB"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GB" sz="1000" dirty="0">
                          <a:latin typeface="Arial"/>
                          <a:ea typeface="Times New Roman"/>
                          <a:cs typeface="Times New Roman"/>
                        </a:rPr>
                        <a:t>None</a:t>
                      </a:r>
                      <a:endParaRPr lang="en-GB"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1403648" y="5103674"/>
            <a:ext cx="6984776" cy="1754326"/>
          </a:xfrm>
          <a:prstGeom prst="rect">
            <a:avLst/>
          </a:prstGeom>
          <a:noFill/>
        </p:spPr>
        <p:txBody>
          <a:bodyPr wrap="square" rtlCol="0">
            <a:spAutoFit/>
          </a:bodyPr>
          <a:lstStyle/>
          <a:p>
            <a:pPr>
              <a:buFont typeface="Arial" pitchFamily="34" charset="0"/>
              <a:buChar char="•"/>
            </a:pPr>
            <a:r>
              <a:rPr lang="en-GB" dirty="0" smtClean="0"/>
              <a:t> Aircraft in flight would continue as planned</a:t>
            </a:r>
          </a:p>
          <a:p>
            <a:pPr>
              <a:buFont typeface="Arial" pitchFamily="34" charset="0"/>
              <a:buChar char="•"/>
            </a:pPr>
            <a:r>
              <a:rPr lang="en-GB" dirty="0" smtClean="0"/>
              <a:t> HF </a:t>
            </a:r>
            <a:r>
              <a:rPr lang="en-GB" dirty="0" err="1" smtClean="0"/>
              <a:t>comms</a:t>
            </a:r>
            <a:r>
              <a:rPr lang="en-GB" dirty="0" smtClean="0"/>
              <a:t> to all flights on dayside of the Earth affected</a:t>
            </a:r>
          </a:p>
          <a:p>
            <a:pPr>
              <a:buFont typeface="Arial" pitchFamily="34" charset="0"/>
              <a:buChar char="•"/>
            </a:pPr>
            <a:r>
              <a:rPr lang="en-GB" dirty="0" smtClean="0"/>
              <a:t> Aircraft yet to take off grounded for several hours</a:t>
            </a:r>
          </a:p>
          <a:p>
            <a:pPr>
              <a:buFont typeface="Arial" pitchFamily="34" charset="0"/>
              <a:buChar char="•"/>
            </a:pPr>
            <a:r>
              <a:rPr lang="en-GB" dirty="0" smtClean="0"/>
              <a:t> Disruption to flight schedules would take weeks to recover</a:t>
            </a:r>
          </a:p>
          <a:p>
            <a:endParaRPr lang="en-GB" dirty="0" smtClean="0"/>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2043</TotalTime>
  <Words>2887</Words>
  <Application>Microsoft Office PowerPoint</Application>
  <PresentationFormat>On-screen Show (4:3)</PresentationFormat>
  <Paragraphs>559</Paragraphs>
  <Slides>19</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Office Theme</vt:lpstr>
      <vt:lpstr>PowerPoint Presentation</vt:lpstr>
      <vt:lpstr>Project Strategy</vt:lpstr>
      <vt:lpstr>Forecast Scenario</vt:lpstr>
      <vt:lpstr>Areas of Study</vt:lpstr>
      <vt:lpstr>Power Scenario – Geomagnetic Storms</vt:lpstr>
      <vt:lpstr>Power Scenario – Grid Resilience</vt:lpstr>
      <vt:lpstr>Power Scenario</vt:lpstr>
      <vt:lpstr>Aviation Scenario</vt:lpstr>
      <vt:lpstr>Aviation Scenario – Solar Flares</vt:lpstr>
      <vt:lpstr>Aviation Scenario – Geomagnetic Storms (Ionospheric Scintillation)</vt:lpstr>
      <vt:lpstr>Economic Approach</vt:lpstr>
      <vt:lpstr>Economic Costing Approach</vt:lpstr>
      <vt:lpstr>Economic Costs – Power</vt:lpstr>
      <vt:lpstr>Economic Costs – Power</vt:lpstr>
      <vt:lpstr>Economic Costs - Aviation</vt:lpstr>
      <vt:lpstr>Prudence/limitations of estimates</vt:lpstr>
      <vt:lpstr>Conclusions – Economic Impact</vt:lpstr>
      <vt:lpstr>Conclusions – Forecasting Benefit</vt:lpstr>
      <vt:lpstr>Further Work Required</vt:lpstr>
    </vt:vector>
  </TitlesOfParts>
  <Company>Met Office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catherine.burnett</dc:creator>
  <cp:lastModifiedBy>Enrico Biffis</cp:lastModifiedBy>
  <cp:revision>86</cp:revision>
  <dcterms:created xsi:type="dcterms:W3CDTF">2017-03-01T09:51:51Z</dcterms:created>
  <dcterms:modified xsi:type="dcterms:W3CDTF">2017-03-06T12:22:52Z</dcterms:modified>
</cp:coreProperties>
</file>